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26"/>
  </p:notesMasterIdLst>
  <p:sldIdLst>
    <p:sldId id="257" r:id="rId2"/>
    <p:sldId id="288" r:id="rId3"/>
    <p:sldId id="258" r:id="rId4"/>
    <p:sldId id="259" r:id="rId5"/>
    <p:sldId id="272" r:id="rId6"/>
    <p:sldId id="261" r:id="rId7"/>
    <p:sldId id="276" r:id="rId8"/>
    <p:sldId id="260" r:id="rId9"/>
    <p:sldId id="262" r:id="rId10"/>
    <p:sldId id="287" r:id="rId11"/>
    <p:sldId id="263" r:id="rId12"/>
    <p:sldId id="278" r:id="rId13"/>
    <p:sldId id="264" r:id="rId14"/>
    <p:sldId id="279" r:id="rId15"/>
    <p:sldId id="265" r:id="rId16"/>
    <p:sldId id="280" r:id="rId17"/>
    <p:sldId id="281" r:id="rId18"/>
    <p:sldId id="266" r:id="rId19"/>
    <p:sldId id="282" r:id="rId20"/>
    <p:sldId id="283" r:id="rId21"/>
    <p:sldId id="267" r:id="rId22"/>
    <p:sldId id="286" r:id="rId23"/>
    <p:sldId id="284" r:id="rId24"/>
    <p:sldId id="268"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17" autoAdjust="0"/>
    <p:restoredTop sz="94660"/>
  </p:normalViewPr>
  <p:slideViewPr>
    <p:cSldViewPr snapToGrid="0">
      <p:cViewPr varScale="1">
        <p:scale>
          <a:sx n="54" d="100"/>
          <a:sy n="54" d="100"/>
        </p:scale>
        <p:origin x="7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5174221-4293-4862-BDF4-F89729A977E7}" type="datetimeFigureOut">
              <a:rPr lang="ko-KR" altLang="en-US" smtClean="0"/>
              <a:t>2022-03-16</a:t>
            </a:fld>
            <a:endParaRPr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769B186-F6C3-4FD6-A541-A8BD9AE112AD}" type="slidenum">
              <a:rPr lang="ko-KR" altLang="en-US" smtClean="0"/>
              <a:t>‹#›</a:t>
            </a:fld>
            <a:endParaRPr lang="ko-KR" altLang="en-US"/>
          </a:p>
        </p:txBody>
      </p:sp>
    </p:spTree>
    <p:extLst>
      <p:ext uri="{BB962C8B-B14F-4D97-AF65-F5344CB8AC3E}">
        <p14:creationId xmlns:p14="http://schemas.microsoft.com/office/powerpoint/2010/main" val="124757103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ko-KR" altLang="en-US"/>
              <a:t>마스터 제목 스타일 편집</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B3485096-B4FE-4704-ABD9-5107DDD6BD43}" type="datetime1">
              <a:rPr lang="ko-KR" altLang="en-US" smtClean="0"/>
              <a:t>2022-03-16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282787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제목 및 캡션">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ko-KR" altLang="en-US"/>
              <a:t>마스터 제목 스타일 편집</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6FE9586-E4A8-45E0-A7E2-2C29E601DE60}" type="datetime1">
              <a:rPr lang="ko-KR" altLang="en-US" smtClean="0"/>
              <a:t>2022-03-16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391945510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캡션 있는 인용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ko-KR" altLang="en-US"/>
              <a:t>마스터 제목 스타일 편집</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스타일을 편집하려면 클릭</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6FE9586-E4A8-45E0-A7E2-2C29E601DE60}" type="datetime1">
              <a:rPr lang="ko-KR" altLang="en-US" smtClean="0"/>
              <a:t>2022-03-16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6B6DB3-44B8-41C4-A846-21F6C6172237}" type="slidenum">
              <a:rPr lang="ko-KR" altLang="en-US" smtClean="0"/>
              <a:t>‹#›</a:t>
            </a:fld>
            <a:endParaRPr lang="ko-KR"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233819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명함">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ko-KR" altLang="en-US"/>
              <a:t>마스터 제목 스타일 편집</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6FE9586-E4A8-45E0-A7E2-2C29E601DE60}" type="datetime1">
              <a:rPr lang="ko-KR" altLang="en-US" smtClean="0"/>
              <a:t>2022-03-16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141863449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인용문 있는 명함">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ko-KR" altLang="en-US"/>
              <a:t>마스터 제목 스타일 편집</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스타일을 편집하려면 클릭</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6FE9586-E4A8-45E0-A7E2-2C29E601DE60}" type="datetime1">
              <a:rPr lang="ko-KR" altLang="en-US" smtClean="0"/>
              <a:t>2022-03-16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6B6DB3-44B8-41C4-A846-21F6C6172237}" type="slidenum">
              <a:rPr lang="ko-KR" altLang="en-US" smtClean="0"/>
              <a:t>‹#›</a:t>
            </a:fld>
            <a:endParaRPr lang="ko-KR"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48151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참 또는 거짓">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ko-KR" altLang="en-US"/>
              <a:t>마스터 제목 스타일 편집</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스타일을 편집하려면 클릭</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16FE9586-E4A8-45E0-A7E2-2C29E601DE60}" type="datetime1">
              <a:rPr lang="ko-KR" altLang="en-US" smtClean="0"/>
              <a:t>2022-03-16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30309933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68AF8FF1-F944-4E0B-8997-631E8EEB0198}" type="datetime1">
              <a:rPr lang="ko-KR" altLang="en-US" smtClean="0"/>
              <a:t>2022-03-16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3838216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A278353A-CA46-49BD-A865-6906664E23CF}" type="datetime1">
              <a:rPr lang="ko-KR" altLang="en-US" smtClean="0"/>
              <a:t>2022-03-16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405227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D433F5C7-BFA0-4688-A9B6-22AFDF21DE2B}" type="datetime1">
              <a:rPr lang="ko-KR" altLang="en-US" smtClean="0"/>
              <a:t>2022-03-16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67779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ko-KR" altLang="en-US"/>
              <a:t>마스터 제목 스타일 편집</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310EFFA2-D257-49C0-AEE9-3E519618D5BD}" type="datetime1">
              <a:rPr lang="ko-KR" altLang="en-US" smtClean="0"/>
              <a:t>2022-03-16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38275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954359C4-FA42-474F-837E-174E232E76F4}" type="datetime1">
              <a:rPr lang="ko-KR" altLang="en-US" smtClean="0"/>
              <a:t>2022-03-16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374726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a:t>마스터 제목 스타일 편집</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8CA232D7-6BB0-4B40-90D3-50005FE03BBF}" type="datetime1">
              <a:rPr lang="ko-KR" altLang="en-US" smtClean="0"/>
              <a:t>2022-03-16</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310184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24BB9647-65E6-4996-AB66-82727DE7FA0B}" type="datetime1">
              <a:rPr lang="ko-KR" altLang="en-US" smtClean="0"/>
              <a:t>2022-03-16</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334630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4320C-A326-4E01-96ED-E2CEE1DE9EAA}" type="datetime1">
              <a:rPr lang="ko-KR" altLang="en-US" smtClean="0"/>
              <a:t>2022-03-16</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325596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ko-KR" altLang="en-US"/>
              <a:t>마스터 제목 스타일 편집</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1408469E-4BF4-41D9-B95B-C0323B5B17A5}" type="datetime1">
              <a:rPr lang="ko-KR" altLang="en-US" smtClean="0"/>
              <a:t>2022-03-16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67512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015FF017-3932-4D30-9B9B-9A09CBD8E65C}" type="datetime1">
              <a:rPr lang="ko-KR" altLang="en-US" smtClean="0"/>
              <a:t>2022-03-16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375261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FE9586-E4A8-45E0-A7E2-2C29E601DE60}" type="datetime1">
              <a:rPr lang="ko-KR" altLang="en-US" smtClean="0"/>
              <a:t>2022-03-16</a:t>
            </a:fld>
            <a:endParaRPr lang="ko-KR"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6B6DB3-44B8-41C4-A846-21F6C6172237}" type="slidenum">
              <a:rPr lang="ko-KR" altLang="en-US" smtClean="0"/>
              <a:t>‹#›</a:t>
            </a:fld>
            <a:endParaRPr lang="ko-KR" altLang="en-US"/>
          </a:p>
        </p:txBody>
      </p:sp>
    </p:spTree>
    <p:extLst>
      <p:ext uri="{BB962C8B-B14F-4D97-AF65-F5344CB8AC3E}">
        <p14:creationId xmlns:p14="http://schemas.microsoft.com/office/powerpoint/2010/main" val="69063630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hf hdr="0" ftr="0" dt="0"/>
  <p:txStyles>
    <p:titleStyle>
      <a:lvl1pPr algn="l" defTabSz="457200" rtl="0" eaLnBrk="1" latinLnBrk="1" hangingPunct="1">
        <a:spcBef>
          <a:spcPct val="0"/>
        </a:spcBef>
        <a:buNone/>
        <a:defRPr sz="3600" kern="1200">
          <a:solidFill>
            <a:schemeClr val="accent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457200" rtl="0" eaLnBrk="1" latinLnBrk="1"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1"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1"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1" hangingPunct="1">
        <a:defRPr sz="1800" kern="1200">
          <a:solidFill>
            <a:schemeClr val="tx1"/>
          </a:solidFill>
          <a:latin typeface="+mn-lt"/>
          <a:ea typeface="+mn-ea"/>
          <a:cs typeface="+mn-cs"/>
        </a:defRPr>
      </a:lvl1pPr>
      <a:lvl2pPr marL="457200" algn="l" defTabSz="457200" rtl="0" eaLnBrk="1" latinLnBrk="1" hangingPunct="1">
        <a:defRPr sz="1800" kern="1200">
          <a:solidFill>
            <a:schemeClr val="tx1"/>
          </a:solidFill>
          <a:latin typeface="+mn-lt"/>
          <a:ea typeface="+mn-ea"/>
          <a:cs typeface="+mn-cs"/>
        </a:defRPr>
      </a:lvl2pPr>
      <a:lvl3pPr marL="914400" algn="l" defTabSz="457200" rtl="0" eaLnBrk="1" latinLnBrk="1" hangingPunct="1">
        <a:defRPr sz="1800" kern="1200">
          <a:solidFill>
            <a:schemeClr val="tx1"/>
          </a:solidFill>
          <a:latin typeface="+mn-lt"/>
          <a:ea typeface="+mn-ea"/>
          <a:cs typeface="+mn-cs"/>
        </a:defRPr>
      </a:lvl3pPr>
      <a:lvl4pPr marL="1371600" algn="l" defTabSz="457200" rtl="0" eaLnBrk="1" latinLnBrk="1" hangingPunct="1">
        <a:defRPr sz="1800" kern="1200">
          <a:solidFill>
            <a:schemeClr val="tx1"/>
          </a:solidFill>
          <a:latin typeface="+mn-lt"/>
          <a:ea typeface="+mn-ea"/>
          <a:cs typeface="+mn-cs"/>
        </a:defRPr>
      </a:lvl4pPr>
      <a:lvl5pPr marL="1828800" algn="l" defTabSz="457200" rtl="0" eaLnBrk="1" latinLnBrk="1" hangingPunct="1">
        <a:defRPr sz="1800" kern="1200">
          <a:solidFill>
            <a:schemeClr val="tx1"/>
          </a:solidFill>
          <a:latin typeface="+mn-lt"/>
          <a:ea typeface="+mn-ea"/>
          <a:cs typeface="+mn-cs"/>
        </a:defRPr>
      </a:lvl5pPr>
      <a:lvl6pPr marL="2286000" algn="l" defTabSz="457200" rtl="0" eaLnBrk="1" latinLnBrk="1" hangingPunct="1">
        <a:defRPr sz="1800" kern="1200">
          <a:solidFill>
            <a:schemeClr val="tx1"/>
          </a:solidFill>
          <a:latin typeface="+mn-lt"/>
          <a:ea typeface="+mn-ea"/>
          <a:cs typeface="+mn-cs"/>
        </a:defRPr>
      </a:lvl6pPr>
      <a:lvl7pPr marL="2743200" algn="l" defTabSz="457200" rtl="0" eaLnBrk="1" latinLnBrk="1" hangingPunct="1">
        <a:defRPr sz="1800" kern="1200">
          <a:solidFill>
            <a:schemeClr val="tx1"/>
          </a:solidFill>
          <a:latin typeface="+mn-lt"/>
          <a:ea typeface="+mn-ea"/>
          <a:cs typeface="+mn-cs"/>
        </a:defRPr>
      </a:lvl7pPr>
      <a:lvl8pPr marL="3200400" algn="l" defTabSz="457200" rtl="0" eaLnBrk="1" latinLnBrk="1" hangingPunct="1">
        <a:defRPr sz="1800" kern="1200">
          <a:solidFill>
            <a:schemeClr val="tx1"/>
          </a:solidFill>
          <a:latin typeface="+mn-lt"/>
          <a:ea typeface="+mn-ea"/>
          <a:cs typeface="+mn-cs"/>
        </a:defRPr>
      </a:lvl8pPr>
      <a:lvl9pPr marL="3657600" algn="l" defTabSz="4572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C:/22&#235;&#172;&#188;&#236;&#167;&#136;&#234;&#179;&#188;&#237;&#149;&#153;(&#236;&#152;&#129;&#234;&#181;&#173;)/1&#236;&#151;&#180;&#236;&#160;&#132;&#237;&#154;&#168;&#234;&#179;&#188;/220224&#236;&#158;&#145;&#236;&#151;&#133;/&#236;&#152;&#129;TemperatureDifference(V2)220228W3.docx#Triboelectri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C:/22&#235;&#172;&#188;&#236;&#167;&#136;&#234;&#179;&#188;&#237;&#149;&#153;(&#236;&#152;&#129;&#234;&#181;&#173;)/1&#236;&#151;&#180;&#236;&#160;&#132;&#237;&#154;&#168;&#234;&#179;&#188;/220224&#236;&#158;&#145;&#236;&#151;&#133;/&#236;&#152;&#129;TemperatureDifference(V2)220228W3.docx#Sonspo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C:\22%EB%AC%BC%EC%A7%88%EA%B3%BC%ED%95%99(%EC%98%81%EA%B5%AD)\1%EC%97%B4%EC%A0%84%ED%9A%A8%EA%B3%BC\220224%EC%9E%91%EC%97%85\%EC%98%81TemperatureDifference(V2)220228W4.docx#kim431" TargetMode="External"/><Relationship Id="rId2" Type="http://schemas.openxmlformats.org/officeDocument/2006/relationships/hyperlink" Target="file:///C:\22%EB%AC%BC%EC%A7%88%EA%B3%BC%ED%95%99(%EC%98%81%EA%B5%AD)\1%EC%97%B4%EC%A0%84%ED%9A%A8%EA%B3%BC\220224%EC%9E%91%EC%97%85\%EC%98%81TemperatureDifference(V2)220228W4.docx#TakeuchiHidosh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Triboelectric_effect" TargetMode="External"/><Relationship Id="rId2" Type="http://schemas.openxmlformats.org/officeDocument/2006/relationships/hyperlink" Target="https://en.wikipedia.org/wiki/Thermoelectric_effect#Seebeck_effect" TargetMode="External"/><Relationship Id="rId1" Type="http://schemas.openxmlformats.org/officeDocument/2006/relationships/slideLayout" Target="../slideLayouts/slideLayout2.xml"/><Relationship Id="rId4" Type="http://schemas.openxmlformats.org/officeDocument/2006/relationships/hyperlink" Target="https://www.schoolsobservatory.org/learn/astro/solsys/sun/sunspot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songdi27@daum.net" TargetMode="External"/><Relationship Id="rId2" Type="http://schemas.openxmlformats.org/officeDocument/2006/relationships/hyperlink" Target="http://dongil.inf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D2CC3C-F13D-42FE-B58F-81E4AE611787}"/>
              </a:ext>
            </a:extLst>
          </p:cNvPr>
          <p:cNvSpPr>
            <a:spLocks noGrp="1"/>
          </p:cNvSpPr>
          <p:nvPr>
            <p:ph type="title"/>
          </p:nvPr>
        </p:nvSpPr>
        <p:spPr>
          <a:xfrm>
            <a:off x="113588" y="637985"/>
            <a:ext cx="10782795" cy="3263900"/>
          </a:xfrm>
        </p:spPr>
        <p:txBody>
          <a:bodyPr>
            <a:normAutofit fontScale="90000"/>
          </a:bodyPr>
          <a:lstStyle/>
          <a:p>
            <a:pPr>
              <a:spcBef>
                <a:spcPts val="1000"/>
              </a:spcBef>
            </a:pPr>
            <a:br>
              <a:rPr lang="en-US" altLang="ko-KR" sz="2400" b="1" dirty="0">
                <a:latin typeface="Times New Roman" panose="02020603050405020304" pitchFamily="18" charset="0"/>
                <a:ea typeface="+mj-lt"/>
                <a:cs typeface="Times New Roman" panose="02020603050405020304" pitchFamily="18" charset="0"/>
              </a:rPr>
            </a:br>
            <a:br>
              <a:rPr lang="en-GB" altLang="ko-KR" sz="2700" b="1" dirty="0">
                <a:latin typeface="Times New Roman" panose="02020603050405020304" pitchFamily="18" charset="0"/>
                <a:ea typeface="+mj-lt"/>
                <a:cs typeface="Times New Roman" panose="02020603050405020304" pitchFamily="18" charset="0"/>
              </a:rPr>
            </a:br>
            <a:r>
              <a:rPr lang="en-GB" altLang="ko-KR" sz="4000" b="1" dirty="0">
                <a:latin typeface="Times New Roman" panose="02020603050405020304" pitchFamily="18" charset="0"/>
                <a:ea typeface="+mj-lt"/>
                <a:cs typeface="Times New Roman" panose="02020603050405020304" pitchFamily="18" charset="0"/>
              </a:rPr>
              <a:t>Electromotive Force Generated in All Materials</a:t>
            </a:r>
            <a:br>
              <a:rPr lang="en-GB" altLang="ko-KR" sz="4000" b="1" dirty="0">
                <a:latin typeface="Times New Roman" panose="02020603050405020304" pitchFamily="18" charset="0"/>
                <a:ea typeface="+mj-lt"/>
                <a:cs typeface="Times New Roman" panose="02020603050405020304" pitchFamily="18" charset="0"/>
              </a:rPr>
            </a:br>
            <a:r>
              <a:rPr lang="en-GB" altLang="ko-KR" sz="4000" b="1" dirty="0">
                <a:latin typeface="Times New Roman" panose="02020603050405020304" pitchFamily="18" charset="0"/>
                <a:ea typeface="+mj-lt"/>
                <a:cs typeface="Times New Roman" panose="02020603050405020304" pitchFamily="18" charset="0"/>
              </a:rPr>
              <a:t>under Temperature Difference</a:t>
            </a:r>
            <a:r>
              <a:rPr lang="ko-KR" sz="4000" dirty="0">
                <a:latin typeface="Times New Roman" panose="02020603050405020304" pitchFamily="18" charset="0"/>
                <a:ea typeface="Malgun Gothic"/>
                <a:cs typeface="Times New Roman" panose="02020603050405020304" pitchFamily="18" charset="0"/>
              </a:rPr>
              <a:t> </a:t>
            </a:r>
            <a:endParaRPr lang="ko-KR" dirty="0">
              <a:latin typeface="Times New Roman" panose="02020603050405020304" pitchFamily="18" charset="0"/>
              <a:ea typeface="+mj-lt"/>
              <a:cs typeface="Times New Roman" panose="02020603050405020304" pitchFamily="18" charset="0"/>
            </a:endParaRPr>
          </a:p>
          <a:p>
            <a:br>
              <a:rPr lang="en-US" altLang="ko-KR" sz="3600" dirty="0">
                <a:latin typeface="+mn-lt"/>
                <a:ea typeface="맑은 고딕"/>
                <a:cs typeface="Times New Roman" panose="02020603050405020304" pitchFamily="18" charset="0"/>
              </a:rPr>
            </a:br>
            <a:r>
              <a:rPr lang="en-US" altLang="ko-KR" sz="3200" dirty="0">
                <a:latin typeface="Times New Roman" panose="02020603050405020304" pitchFamily="18" charset="0"/>
                <a:ea typeface="맑은 고딕"/>
                <a:cs typeface="Times New Roman" panose="02020603050405020304" pitchFamily="18" charset="0"/>
              </a:rPr>
              <a:t>(https://doi.org/10.21203/rs.3.rs-1137728/v2)</a:t>
            </a:r>
            <a:br>
              <a:rPr lang="en-US" altLang="ko-KR" sz="3200" dirty="0">
                <a:latin typeface="Times New Roman" panose="02020603050405020304" pitchFamily="18" charset="0"/>
                <a:ea typeface="맑은 고딕"/>
                <a:cs typeface="Times New Roman" panose="02020603050405020304" pitchFamily="18" charset="0"/>
              </a:rPr>
            </a:br>
            <a:br>
              <a:rPr lang="en-US" altLang="ko-KR" sz="3200" dirty="0">
                <a:latin typeface="Times New Roman" panose="02020603050405020304" pitchFamily="18" charset="0"/>
                <a:ea typeface="맑은 고딕"/>
                <a:cs typeface="Times New Roman" panose="02020603050405020304" pitchFamily="18" charset="0"/>
              </a:rPr>
            </a:br>
            <a:endParaRPr lang="ko-KR" altLang="en-US" sz="3200" dirty="0">
              <a:latin typeface="Times New Roman" panose="02020603050405020304" pitchFamily="18" charset="0"/>
              <a:ea typeface="맑은 고딕"/>
              <a:cs typeface="Times New Roman" panose="02020603050405020304" pitchFamily="18" charset="0"/>
            </a:endParaRPr>
          </a:p>
        </p:txBody>
      </p:sp>
      <p:sp>
        <p:nvSpPr>
          <p:cNvPr id="3" name="내용 개체 틀 2">
            <a:extLst>
              <a:ext uri="{FF2B5EF4-FFF2-40B4-BE49-F238E27FC236}">
                <a16:creationId xmlns:a16="http://schemas.microsoft.com/office/drawing/2014/main" id="{6B5AF645-8EDD-4757-8781-385D399AA126}"/>
              </a:ext>
            </a:extLst>
          </p:cNvPr>
          <p:cNvSpPr>
            <a:spLocks noGrp="1"/>
          </p:cNvSpPr>
          <p:nvPr>
            <p:ph idx="1"/>
          </p:nvPr>
        </p:nvSpPr>
        <p:spPr>
          <a:xfrm>
            <a:off x="247185" y="3982275"/>
            <a:ext cx="10515600" cy="1857375"/>
          </a:xfrm>
        </p:spPr>
        <p:txBody>
          <a:bodyPr vert="horz" lIns="91440" tIns="45720" rIns="91440" bIns="45720" rtlCol="0" anchor="t">
            <a:normAutofit lnSpcReduction="10000"/>
          </a:bodyPr>
          <a:lstStyle/>
          <a:p>
            <a:r>
              <a:rPr lang="en-GB" altLang="ko-KR" sz="2400" dirty="0">
                <a:latin typeface="Times New Roman" panose="02020603050405020304" pitchFamily="18" charset="0"/>
                <a:ea typeface="+mn-lt"/>
                <a:cs typeface="Times New Roman" panose="02020603050405020304" pitchFamily="18" charset="0"/>
              </a:rPr>
              <a:t>Author: Dong-il Song</a:t>
            </a:r>
            <a:endParaRPr lang="en-US" altLang="ko-KR" sz="2400" dirty="0">
              <a:latin typeface="Times New Roman" panose="02020603050405020304" pitchFamily="18" charset="0"/>
              <a:ea typeface="+mn-lt"/>
              <a:cs typeface="Times New Roman" panose="02020603050405020304" pitchFamily="18" charset="0"/>
            </a:endParaRPr>
          </a:p>
          <a:p>
            <a:endParaRPr lang="ko-KR" sz="2400" dirty="0">
              <a:latin typeface="Times New Roman" panose="02020603050405020304" pitchFamily="18" charset="0"/>
              <a:cs typeface="Times New Roman" panose="02020603050405020304" pitchFamily="18" charset="0"/>
            </a:endParaRPr>
          </a:p>
          <a:p>
            <a:r>
              <a:rPr lang="en-GB" altLang="ko-KR" sz="2400" dirty="0">
                <a:latin typeface="Times New Roman" panose="02020603050405020304" pitchFamily="18" charset="0"/>
                <a:ea typeface="+mn-lt"/>
                <a:cs typeface="Times New Roman" panose="02020603050405020304" pitchFamily="18" charset="0"/>
              </a:rPr>
              <a:t>Korea Meteorological Administration (Retirement), </a:t>
            </a:r>
          </a:p>
          <a:p>
            <a:pPr marL="0" indent="0">
              <a:buNone/>
            </a:pPr>
            <a:r>
              <a:rPr lang="en-GB" altLang="ko-KR" sz="2400" dirty="0">
                <a:latin typeface="Times New Roman" panose="02020603050405020304" pitchFamily="18" charset="0"/>
                <a:ea typeface="+mn-lt"/>
                <a:cs typeface="Times New Roman" panose="02020603050405020304" pitchFamily="18" charset="0"/>
              </a:rPr>
              <a:t>     Republic of Korea</a:t>
            </a:r>
            <a:endParaRPr lang="ko-KR" altLang="en-US" sz="2400" dirty="0">
              <a:latin typeface="Times New Roman" panose="02020603050405020304" pitchFamily="18" charset="0"/>
              <a:ea typeface="맑은 고딕"/>
              <a:cs typeface="Times New Roman" panose="02020603050405020304" pitchFamily="18" charset="0"/>
            </a:endParaRPr>
          </a:p>
        </p:txBody>
      </p:sp>
      <p:sp>
        <p:nvSpPr>
          <p:cNvPr id="5" name="슬라이드 번호 개체 틀 4">
            <a:extLst>
              <a:ext uri="{FF2B5EF4-FFF2-40B4-BE49-F238E27FC236}">
                <a16:creationId xmlns:a16="http://schemas.microsoft.com/office/drawing/2014/main" id="{4E2A35B4-DA0C-49A5-BCFB-94684527FCCC}"/>
              </a:ext>
            </a:extLst>
          </p:cNvPr>
          <p:cNvSpPr>
            <a:spLocks noGrp="1"/>
          </p:cNvSpPr>
          <p:nvPr>
            <p:ph type="sldNum" sz="quarter" idx="12"/>
          </p:nvPr>
        </p:nvSpPr>
        <p:spPr/>
        <p:txBody>
          <a:bodyPr/>
          <a:lstStyle/>
          <a:p>
            <a:fld id="{836B6DB3-44B8-41C4-A846-21F6C6172237}" type="slidenum">
              <a:rPr lang="ko-KR" altLang="en-US" smtClean="0"/>
              <a:t>1</a:t>
            </a:fld>
            <a:endParaRPr lang="ko-KR" altLang="en-US"/>
          </a:p>
        </p:txBody>
      </p:sp>
      <p:sp>
        <p:nvSpPr>
          <p:cNvPr id="7" name="TextBox 6">
            <a:extLst>
              <a:ext uri="{FF2B5EF4-FFF2-40B4-BE49-F238E27FC236}">
                <a16:creationId xmlns:a16="http://schemas.microsoft.com/office/drawing/2014/main" id="{EFC0C532-A76E-4FF3-B704-6C0B9FDA0522}"/>
              </a:ext>
            </a:extLst>
          </p:cNvPr>
          <p:cNvSpPr txBox="1"/>
          <p:nvPr/>
        </p:nvSpPr>
        <p:spPr>
          <a:xfrm>
            <a:off x="5153025" y="36290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ko-KR" altLang="en-US" dirty="0">
              <a:ea typeface="맑은 고딕"/>
            </a:endParaRPr>
          </a:p>
        </p:txBody>
      </p:sp>
    </p:spTree>
    <p:extLst>
      <p:ext uri="{BB962C8B-B14F-4D97-AF65-F5344CB8AC3E}">
        <p14:creationId xmlns:p14="http://schemas.microsoft.com/office/powerpoint/2010/main" val="37231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22781BB-7C89-49E7-8EF0-858760E4B0EF}"/>
              </a:ext>
            </a:extLst>
          </p:cNvPr>
          <p:cNvSpPr>
            <a:spLocks noGrp="1"/>
          </p:cNvSpPr>
          <p:nvPr>
            <p:ph type="title"/>
          </p:nvPr>
        </p:nvSpPr>
        <p:spPr>
          <a:xfrm>
            <a:off x="316992" y="219456"/>
            <a:ext cx="11036808" cy="873139"/>
          </a:xfrm>
        </p:spPr>
        <p:txBody>
          <a:bodyPr>
            <a:noAutofit/>
          </a:bodyPr>
          <a:lstStyle/>
          <a:p>
            <a:r>
              <a:rPr lang="en-GB" altLang="ko-KR" sz="3200" b="1" dirty="0">
                <a:latin typeface="Times New Roman" panose="02020603050405020304" pitchFamily="18" charset="0"/>
                <a:ea typeface="+mj-lt"/>
                <a:cs typeface="Times New Roman" panose="02020603050405020304" pitchFamily="18" charset="0"/>
              </a:rPr>
              <a:t>Table 2. Data of positive temperature polarity experiment</a:t>
            </a:r>
            <a:endParaRPr lang="ko-KR" altLang="en-US" sz="4000" b="1" dirty="0"/>
          </a:p>
        </p:txBody>
      </p:sp>
      <p:graphicFrame>
        <p:nvGraphicFramePr>
          <p:cNvPr id="5" name="내용 개체 틀 4">
            <a:extLst>
              <a:ext uri="{FF2B5EF4-FFF2-40B4-BE49-F238E27FC236}">
                <a16:creationId xmlns:a16="http://schemas.microsoft.com/office/drawing/2014/main" id="{CD89DFC6-C3BA-44DD-BFD5-E1AF4317B66A}"/>
              </a:ext>
            </a:extLst>
          </p:cNvPr>
          <p:cNvGraphicFramePr>
            <a:graphicFrameLocks noGrp="1"/>
          </p:cNvGraphicFramePr>
          <p:nvPr>
            <p:ph idx="1"/>
            <p:extLst>
              <p:ext uri="{D42A27DB-BD31-4B8C-83A1-F6EECF244321}">
                <p14:modId xmlns:p14="http://schemas.microsoft.com/office/powerpoint/2010/main" val="1334865394"/>
              </p:ext>
            </p:extLst>
          </p:nvPr>
        </p:nvGraphicFramePr>
        <p:xfrm>
          <a:off x="243840" y="1198440"/>
          <a:ext cx="11743294" cy="4954778"/>
        </p:xfrm>
        <a:graphic>
          <a:graphicData uri="http://schemas.openxmlformats.org/drawingml/2006/table">
            <a:tbl>
              <a:tblPr firstRow="1" firstCol="1" bandRow="1">
                <a:tableStyleId>{5C22544A-7EE6-4342-B048-85BDC9FD1C3A}</a:tableStyleId>
              </a:tblPr>
              <a:tblGrid>
                <a:gridCol w="3302558">
                  <a:extLst>
                    <a:ext uri="{9D8B030D-6E8A-4147-A177-3AD203B41FA5}">
                      <a16:colId xmlns:a16="http://schemas.microsoft.com/office/drawing/2014/main" val="394169001"/>
                    </a:ext>
                  </a:extLst>
                </a:gridCol>
                <a:gridCol w="2776189">
                  <a:extLst>
                    <a:ext uri="{9D8B030D-6E8A-4147-A177-3AD203B41FA5}">
                      <a16:colId xmlns:a16="http://schemas.microsoft.com/office/drawing/2014/main" val="2355939549"/>
                    </a:ext>
                  </a:extLst>
                </a:gridCol>
                <a:gridCol w="2285449">
                  <a:extLst>
                    <a:ext uri="{9D8B030D-6E8A-4147-A177-3AD203B41FA5}">
                      <a16:colId xmlns:a16="http://schemas.microsoft.com/office/drawing/2014/main" val="364382168"/>
                    </a:ext>
                  </a:extLst>
                </a:gridCol>
                <a:gridCol w="3257865">
                  <a:extLst>
                    <a:ext uri="{9D8B030D-6E8A-4147-A177-3AD203B41FA5}">
                      <a16:colId xmlns:a16="http://schemas.microsoft.com/office/drawing/2014/main" val="2989291631"/>
                    </a:ext>
                  </a:extLst>
                </a:gridCol>
                <a:gridCol w="121233">
                  <a:extLst>
                    <a:ext uri="{9D8B030D-6E8A-4147-A177-3AD203B41FA5}">
                      <a16:colId xmlns:a16="http://schemas.microsoft.com/office/drawing/2014/main" val="3612864579"/>
                    </a:ext>
                  </a:extLst>
                </a:gridCol>
              </a:tblGrid>
              <a:tr h="696239">
                <a:tc>
                  <a:txBody>
                    <a:bodyPr/>
                    <a:lstStyle/>
                    <a:p>
                      <a:pPr algn="ctr" latinLnBrk="0">
                        <a:lnSpc>
                          <a:spcPct val="200000"/>
                        </a:lnSpc>
                      </a:pPr>
                      <a:r>
                        <a:rPr lang="en-GB" sz="2800" dirty="0">
                          <a:effectLst/>
                          <a:latin typeface="Times New Roman" panose="02020603050405020304" pitchFamily="18" charset="0"/>
                          <a:cs typeface="Times New Roman" panose="02020603050405020304" pitchFamily="18" charset="0"/>
                        </a:rPr>
                        <a:t>Materials(+)</a:t>
                      </a:r>
                      <a:endParaRPr lang="ko-KR" sz="28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68580" marR="68580" marT="0" marB="0"/>
                </a:tc>
                <a:tc>
                  <a:txBody>
                    <a:bodyPr/>
                    <a:lstStyle/>
                    <a:p>
                      <a:pPr algn="ctr" latinLnBrk="0">
                        <a:lnSpc>
                          <a:spcPct val="115000"/>
                        </a:lnSpc>
                      </a:pPr>
                      <a:r>
                        <a:rPr lang="en-GB" sz="2000" dirty="0">
                          <a:effectLst/>
                          <a:latin typeface="Times New Roman" panose="02020603050405020304" pitchFamily="18" charset="0"/>
                          <a:cs typeface="Times New Roman" panose="02020603050405020304" pitchFamily="18" charset="0"/>
                        </a:rPr>
                        <a:t>Temperature difference</a:t>
                      </a:r>
                      <a:endParaRPr lang="ko-KR" sz="2000" dirty="0">
                        <a:effectLst/>
                        <a:latin typeface="Times New Roman" panose="02020603050405020304" pitchFamily="18" charset="0"/>
                        <a:cs typeface="Times New Roman" panose="02020603050405020304" pitchFamily="18" charset="0"/>
                      </a:endParaRPr>
                    </a:p>
                    <a:p>
                      <a:pPr algn="ctr" latinLnBrk="0">
                        <a:lnSpc>
                          <a:spcPct val="115000"/>
                        </a:lnSpc>
                      </a:pPr>
                      <a:r>
                        <a:rPr lang="en-GB" sz="2000" dirty="0">
                          <a:effectLst/>
                          <a:latin typeface="Times New Roman" panose="02020603050405020304" pitchFamily="18" charset="0"/>
                          <a:cs typeface="Times New Roman" panose="02020603050405020304" pitchFamily="18" charset="0"/>
                        </a:rPr>
                        <a:t>(Low T–High T)</a:t>
                      </a:r>
                      <a:endParaRPr lang="ko-KR" sz="20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68580" marR="68580" marT="0" marB="0"/>
                </a:tc>
                <a:tc>
                  <a:txBody>
                    <a:bodyPr/>
                    <a:lstStyle/>
                    <a:p>
                      <a:pPr algn="ctr" latinLnBrk="0">
                        <a:lnSpc>
                          <a:spcPct val="115000"/>
                        </a:lnSpc>
                      </a:pPr>
                      <a:r>
                        <a:rPr lang="en-GB" sz="2000">
                          <a:effectLst/>
                          <a:latin typeface="Times New Roman" panose="02020603050405020304" pitchFamily="18" charset="0"/>
                          <a:cs typeface="Times New Roman" panose="02020603050405020304" pitchFamily="18" charset="0"/>
                        </a:rPr>
                        <a:t>Electromotive force</a:t>
                      </a:r>
                      <a:endParaRPr lang="ko-KR" sz="2000">
                        <a:effectLst/>
                        <a:latin typeface="Times New Roman" panose="02020603050405020304" pitchFamily="18" charset="0"/>
                        <a:cs typeface="Times New Roman" panose="02020603050405020304" pitchFamily="18" charset="0"/>
                      </a:endParaRPr>
                    </a:p>
                    <a:p>
                      <a:pPr algn="ctr" latinLnBrk="0">
                        <a:lnSpc>
                          <a:spcPct val="115000"/>
                        </a:lnSpc>
                      </a:pPr>
                      <a:r>
                        <a:rPr lang="en-GB" sz="2000">
                          <a:effectLst/>
                          <a:latin typeface="Times New Roman" panose="02020603050405020304" pitchFamily="18" charset="0"/>
                          <a:cs typeface="Times New Roman" panose="02020603050405020304" pitchFamily="18" charset="0"/>
                        </a:rPr>
                        <a:t>(Voltage)</a:t>
                      </a:r>
                      <a:endParaRPr lang="ko-KR" sz="200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68580" marR="68580" marT="0" marB="0"/>
                </a:tc>
                <a:tc>
                  <a:txBody>
                    <a:bodyPr/>
                    <a:lstStyle/>
                    <a:p>
                      <a:pPr algn="ctr" latinLnBrk="0">
                        <a:lnSpc>
                          <a:spcPct val="200000"/>
                        </a:lnSpc>
                      </a:pPr>
                      <a:r>
                        <a:rPr lang="en-GB" sz="2800" dirty="0">
                          <a:effectLst/>
                          <a:latin typeface="Times New Roman" panose="02020603050405020304" pitchFamily="18" charset="0"/>
                          <a:cs typeface="Times New Roman" panose="02020603050405020304" pitchFamily="18" charset="0"/>
                        </a:rPr>
                        <a:t>Note</a:t>
                      </a:r>
                      <a:endParaRPr lang="ko-KR" sz="28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68580" marR="68580" marT="0" marB="0"/>
                </a:tc>
                <a:tc>
                  <a:txBody>
                    <a:bodyPr/>
                    <a:lstStyle/>
                    <a:p>
                      <a:pPr algn="just" latinLnBrk="1">
                        <a:lnSpc>
                          <a:spcPct val="107000"/>
                        </a:lnSpc>
                      </a:pPr>
                      <a:r>
                        <a:rPr lang="ko-KR" sz="2000">
                          <a:effectLst/>
                          <a:latin typeface="Times New Roman" panose="02020603050405020304" pitchFamily="18" charset="0"/>
                          <a:cs typeface="Times New Roman" panose="02020603050405020304" pitchFamily="18" charset="0"/>
                        </a:rPr>
                        <a:t> </a:t>
                      </a:r>
                      <a:endParaRPr lang="ko-KR" sz="200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extLst>
                  <a:ext uri="{0D108BD9-81ED-4DB2-BD59-A6C34878D82A}">
                    <a16:rowId xmlns:a16="http://schemas.microsoft.com/office/drawing/2014/main" val="4012450274"/>
                  </a:ext>
                </a:extLst>
              </a:tr>
              <a:tr h="491194">
                <a:tc>
                  <a:txBody>
                    <a:bodyPr/>
                    <a:lstStyle/>
                    <a:p>
                      <a:pPr algn="l" latinLnBrk="0">
                        <a:lnSpc>
                          <a:spcPct val="160000"/>
                        </a:lnSpc>
                      </a:pPr>
                      <a:r>
                        <a:rPr lang="en-GB" sz="2400" spc="-25" dirty="0">
                          <a:effectLst/>
                          <a:latin typeface="Times New Roman" panose="02020603050405020304" pitchFamily="18" charset="0"/>
                          <a:cs typeface="Times New Roman" panose="02020603050405020304" pitchFamily="18" charset="0"/>
                        </a:rPr>
                        <a:t>Steam</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low T–high T</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spc="100" dirty="0">
                          <a:effectLst/>
                          <a:latin typeface="Times New Roman" panose="02020603050405020304" pitchFamily="18" charset="0"/>
                          <a:cs typeface="Times New Roman" panose="02020603050405020304" pitchFamily="18" charset="0"/>
                        </a:rPr>
                        <a:t>+35 mV</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gridSpan="2">
                  <a:txBody>
                    <a:bodyPr/>
                    <a:lstStyle/>
                    <a:p>
                      <a:pPr algn="ctr" latinLnBrk="0">
                        <a:lnSpc>
                          <a:spcPct val="160000"/>
                        </a:lnSpc>
                      </a:pPr>
                      <a:r>
                        <a:rPr lang="en-GB" sz="2400" spc="-25" dirty="0">
                          <a:effectLst/>
                          <a:latin typeface="Times New Roman" panose="02020603050405020304" pitchFamily="18" charset="0"/>
                          <a:cs typeface="Times New Roman" panose="02020603050405020304" pitchFamily="18" charset="0"/>
                        </a:rPr>
                        <a:t>Stainless steel−Steam </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hMerge="1">
                  <a:txBody>
                    <a:bodyPr/>
                    <a:lstStyle/>
                    <a:p>
                      <a:pPr latinLnBrk="1"/>
                      <a:endParaRPr lang="ko-KR" altLang="en-US"/>
                    </a:p>
                  </a:txBody>
                  <a:tcPr/>
                </a:tc>
                <a:extLst>
                  <a:ext uri="{0D108BD9-81ED-4DB2-BD59-A6C34878D82A}">
                    <a16:rowId xmlns:a16="http://schemas.microsoft.com/office/drawing/2014/main" val="1213656831"/>
                  </a:ext>
                </a:extLst>
              </a:tr>
              <a:tr h="491194">
                <a:tc>
                  <a:txBody>
                    <a:bodyPr/>
                    <a:lstStyle/>
                    <a:p>
                      <a:pPr algn="l" latinLnBrk="0">
                        <a:lnSpc>
                          <a:spcPct val="160000"/>
                        </a:lnSpc>
                      </a:pPr>
                      <a:r>
                        <a:rPr lang="en-GB" sz="2000">
                          <a:effectLst/>
                          <a:latin typeface="Times New Roman" panose="02020603050405020304" pitchFamily="18" charset="0"/>
                          <a:cs typeface="Times New Roman" panose="02020603050405020304" pitchFamily="18" charset="0"/>
                        </a:rPr>
                        <a:t>Stainless steel–Ice–Iron plate</a:t>
                      </a:r>
                      <a:endParaRPr lang="ko-KR" sz="200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0°C–50°C</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+60 mV</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gridSpan="2">
                  <a:txBody>
                    <a:bodyPr/>
                    <a:lstStyle/>
                    <a:p>
                      <a:pPr algn="ctr" latinLnBrk="0">
                        <a:lnSpc>
                          <a:spcPct val="160000"/>
                        </a:lnSpc>
                      </a:pPr>
                      <a:r>
                        <a:rPr lang="en-GB" sz="2000" spc="-50" dirty="0">
                          <a:effectLst/>
                          <a:latin typeface="Times New Roman" panose="02020603050405020304" pitchFamily="18" charset="0"/>
                          <a:cs typeface="Times New Roman" panose="02020603050405020304" pitchFamily="18" charset="0"/>
                        </a:rPr>
                        <a:t>Stainless steel container, Ice, Iron </a:t>
                      </a:r>
                      <a:endParaRPr lang="ko-KR" sz="20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hMerge="1">
                  <a:txBody>
                    <a:bodyPr/>
                    <a:lstStyle/>
                    <a:p>
                      <a:pPr latinLnBrk="1"/>
                      <a:endParaRPr lang="ko-KR" altLang="en-US"/>
                    </a:p>
                  </a:txBody>
                  <a:tcPr/>
                </a:tc>
                <a:extLst>
                  <a:ext uri="{0D108BD9-81ED-4DB2-BD59-A6C34878D82A}">
                    <a16:rowId xmlns:a16="http://schemas.microsoft.com/office/drawing/2014/main" val="413739462"/>
                  </a:ext>
                </a:extLst>
              </a:tr>
              <a:tr h="491194">
                <a:tc>
                  <a:txBody>
                    <a:bodyPr/>
                    <a:lstStyle/>
                    <a:p>
                      <a:pPr algn="l" latinLnBrk="0">
                        <a:lnSpc>
                          <a:spcPct val="160000"/>
                        </a:lnSpc>
                      </a:pPr>
                      <a:r>
                        <a:rPr lang="en-GB" sz="2000">
                          <a:effectLst/>
                          <a:latin typeface="Times New Roman" panose="02020603050405020304" pitchFamily="18" charset="0"/>
                          <a:cs typeface="Times New Roman" panose="02020603050405020304" pitchFamily="18" charset="0"/>
                        </a:rPr>
                        <a:t>Stone–Steam–Stainless steel</a:t>
                      </a:r>
                      <a:endParaRPr lang="ko-KR" sz="200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low T–high T</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spc="100" dirty="0">
                          <a:effectLst/>
                          <a:latin typeface="Times New Roman" panose="02020603050405020304" pitchFamily="18" charset="0"/>
                          <a:cs typeface="Times New Roman" panose="02020603050405020304" pitchFamily="18" charset="0"/>
                        </a:rPr>
                        <a:t>+250</a:t>
                      </a:r>
                      <a:r>
                        <a:rPr lang="en-GB" sz="2400" dirty="0">
                          <a:effectLst/>
                          <a:latin typeface="Times New Roman" panose="02020603050405020304" pitchFamily="18" charset="0"/>
                          <a:cs typeface="Times New Roman" panose="02020603050405020304" pitchFamily="18" charset="0"/>
                        </a:rPr>
                        <a:t> mV</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gridSpan="2">
                  <a:txBody>
                    <a:bodyPr/>
                    <a:lstStyle/>
                    <a:p>
                      <a:pPr algn="ctr" latinLnBrk="0">
                        <a:lnSpc>
                          <a:spcPct val="160000"/>
                        </a:lnSpc>
                      </a:pPr>
                      <a:r>
                        <a:rPr lang="en-GB" sz="2000" dirty="0">
                          <a:effectLst/>
                          <a:latin typeface="Times New Roman" panose="02020603050405020304" pitchFamily="18" charset="0"/>
                          <a:cs typeface="Times New Roman" panose="02020603050405020304" pitchFamily="18" charset="0"/>
                        </a:rPr>
                        <a:t>Stone plate, Stainless steel lid</a:t>
                      </a:r>
                      <a:endParaRPr lang="ko-KR" sz="20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hMerge="1">
                  <a:txBody>
                    <a:bodyPr/>
                    <a:lstStyle/>
                    <a:p>
                      <a:pPr latinLnBrk="1"/>
                      <a:endParaRPr lang="ko-KR" altLang="en-US"/>
                    </a:p>
                  </a:txBody>
                  <a:tcPr/>
                </a:tc>
                <a:extLst>
                  <a:ext uri="{0D108BD9-81ED-4DB2-BD59-A6C34878D82A}">
                    <a16:rowId xmlns:a16="http://schemas.microsoft.com/office/drawing/2014/main" val="3795846584"/>
                  </a:ext>
                </a:extLst>
              </a:tr>
              <a:tr h="491194">
                <a:tc>
                  <a:txBody>
                    <a:bodyPr/>
                    <a:lstStyle/>
                    <a:p>
                      <a:pPr algn="l" latinLnBrk="0">
                        <a:lnSpc>
                          <a:spcPct val="160000"/>
                        </a:lnSpc>
                      </a:pPr>
                      <a:r>
                        <a:rPr lang="en-GB" sz="2400" dirty="0">
                          <a:effectLst/>
                          <a:latin typeface="Times New Roman" panose="02020603050405020304" pitchFamily="18" charset="0"/>
                          <a:cs typeface="Times New Roman" panose="02020603050405020304" pitchFamily="18" charset="0"/>
                        </a:rPr>
                        <a:t>Stainless steel–Water</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15°C–20°C</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+280 mV</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gridSpan="2">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Stainless steel container </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hMerge="1">
                  <a:txBody>
                    <a:bodyPr/>
                    <a:lstStyle/>
                    <a:p>
                      <a:pPr latinLnBrk="1"/>
                      <a:endParaRPr lang="ko-KR" altLang="en-US"/>
                    </a:p>
                  </a:txBody>
                  <a:tcPr/>
                </a:tc>
                <a:extLst>
                  <a:ext uri="{0D108BD9-81ED-4DB2-BD59-A6C34878D82A}">
                    <a16:rowId xmlns:a16="http://schemas.microsoft.com/office/drawing/2014/main" val="1428111147"/>
                  </a:ext>
                </a:extLst>
              </a:tr>
              <a:tr h="491194">
                <a:tc>
                  <a:txBody>
                    <a:bodyPr/>
                    <a:lstStyle/>
                    <a:p>
                      <a:pPr algn="l" latinLnBrk="0">
                        <a:lnSpc>
                          <a:spcPct val="160000"/>
                        </a:lnSpc>
                      </a:pPr>
                      <a:r>
                        <a:rPr lang="en-GB" sz="2400" dirty="0">
                          <a:effectLst/>
                          <a:latin typeface="Times New Roman" panose="02020603050405020304" pitchFamily="18" charset="0"/>
                          <a:cs typeface="Times New Roman" panose="02020603050405020304" pitchFamily="18" charset="0"/>
                        </a:rPr>
                        <a:t>Soil–Iron</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a:effectLst/>
                          <a:latin typeface="Times New Roman" panose="02020603050405020304" pitchFamily="18" charset="0"/>
                          <a:cs typeface="Times New Roman" panose="02020603050405020304" pitchFamily="18" charset="0"/>
                        </a:rPr>
                        <a:t>10°C–17°C</a:t>
                      </a:r>
                      <a:endParaRPr lang="ko-KR" sz="240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+420 mV</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gridSpan="2">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Soil, Iron plate</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hMerge="1">
                  <a:txBody>
                    <a:bodyPr/>
                    <a:lstStyle/>
                    <a:p>
                      <a:pPr latinLnBrk="1"/>
                      <a:endParaRPr lang="ko-KR" altLang="en-US"/>
                    </a:p>
                  </a:txBody>
                  <a:tcPr/>
                </a:tc>
                <a:extLst>
                  <a:ext uri="{0D108BD9-81ED-4DB2-BD59-A6C34878D82A}">
                    <a16:rowId xmlns:a16="http://schemas.microsoft.com/office/drawing/2014/main" val="3092543553"/>
                  </a:ext>
                </a:extLst>
              </a:tr>
              <a:tr h="573028">
                <a:tc>
                  <a:txBody>
                    <a:bodyPr/>
                    <a:lstStyle/>
                    <a:p>
                      <a:pPr algn="l" latinLnBrk="0">
                        <a:lnSpc>
                          <a:spcPct val="160000"/>
                        </a:lnSpc>
                      </a:pPr>
                      <a:r>
                        <a:rPr lang="en-GB" sz="2400" spc="-25" dirty="0">
                          <a:effectLst/>
                          <a:latin typeface="Times New Roman" panose="02020603050405020304" pitchFamily="18" charset="0"/>
                          <a:cs typeface="Times New Roman" panose="02020603050405020304" pitchFamily="18" charset="0"/>
                        </a:rPr>
                        <a:t>Water (Figure 3)</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low T–high T</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+850 mV</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gridSpan="2">
                  <a:txBody>
                    <a:bodyPr/>
                    <a:lstStyle/>
                    <a:p>
                      <a:pPr algn="ctr" latinLnBrk="0">
                        <a:lnSpc>
                          <a:spcPct val="160000"/>
                        </a:lnSpc>
                      </a:pPr>
                      <a:r>
                        <a:rPr lang="en-GB" sz="2800" dirty="0">
                          <a:effectLst/>
                          <a:latin typeface="Times New Roman" panose="02020603050405020304" pitchFamily="18" charset="0"/>
                          <a:cs typeface="Times New Roman" panose="02020603050405020304" pitchFamily="18" charset="0"/>
                        </a:rPr>
                        <a:t>W</a:t>
                      </a:r>
                      <a:r>
                        <a:rPr lang="en-GB" sz="2800" spc="-25" dirty="0">
                          <a:effectLst/>
                          <a:latin typeface="Times New Roman" panose="02020603050405020304" pitchFamily="18" charset="0"/>
                          <a:cs typeface="Times New Roman" panose="02020603050405020304" pitchFamily="18" charset="0"/>
                        </a:rPr>
                        <a:t>ater</a:t>
                      </a:r>
                      <a:endParaRPr lang="ko-KR" sz="28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hMerge="1">
                  <a:txBody>
                    <a:bodyPr/>
                    <a:lstStyle/>
                    <a:p>
                      <a:pPr latinLnBrk="1"/>
                      <a:endParaRPr lang="ko-KR" altLang="en-US"/>
                    </a:p>
                  </a:txBody>
                  <a:tcPr/>
                </a:tc>
                <a:extLst>
                  <a:ext uri="{0D108BD9-81ED-4DB2-BD59-A6C34878D82A}">
                    <a16:rowId xmlns:a16="http://schemas.microsoft.com/office/drawing/2014/main" val="4183081663"/>
                  </a:ext>
                </a:extLst>
              </a:tr>
              <a:tr h="542130">
                <a:tc>
                  <a:txBody>
                    <a:bodyPr/>
                    <a:lstStyle/>
                    <a:p>
                      <a:pPr algn="l" latinLnBrk="0">
                        <a:lnSpc>
                          <a:spcPct val="160000"/>
                        </a:lnSpc>
                      </a:pPr>
                      <a:r>
                        <a:rPr lang="en-GB" sz="2400" spc="-25" dirty="0">
                          <a:effectLst/>
                          <a:latin typeface="Times New Roman" panose="02020603050405020304" pitchFamily="18" charset="0"/>
                          <a:cs typeface="Times New Roman" panose="02020603050405020304" pitchFamily="18" charset="0"/>
                        </a:rPr>
                        <a:t>Water </a:t>
                      </a:r>
                      <a:r>
                        <a:rPr lang="en-GB" sz="2400" dirty="0">
                          <a:effectLst/>
                          <a:latin typeface="Times New Roman" panose="02020603050405020304" pitchFamily="18" charset="0"/>
                          <a:cs typeface="Times New Roman" panose="02020603050405020304" pitchFamily="18" charset="0"/>
                        </a:rPr>
                        <a:t>(Figure</a:t>
                      </a:r>
                      <a:r>
                        <a:rPr lang="en-GB" sz="2400" spc="-25" dirty="0">
                          <a:effectLst/>
                          <a:latin typeface="Times New Roman" panose="02020603050405020304" pitchFamily="18" charset="0"/>
                          <a:cs typeface="Times New Roman" panose="02020603050405020304" pitchFamily="18" charset="0"/>
                        </a:rPr>
                        <a:t> 3)</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0°C–10°C</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+978 mV</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gridSpan="2">
                  <a:txBody>
                    <a:bodyPr/>
                    <a:lstStyle/>
                    <a:p>
                      <a:pPr algn="ctr" latinLnBrk="0">
                        <a:lnSpc>
                          <a:spcPct val="160000"/>
                        </a:lnSpc>
                      </a:pPr>
                      <a:r>
                        <a:rPr lang="en-GB" sz="2000" dirty="0">
                          <a:effectLst/>
                          <a:latin typeface="Times New Roman" panose="02020603050405020304" pitchFamily="18" charset="0"/>
                          <a:cs typeface="Times New Roman" panose="02020603050405020304" pitchFamily="18" charset="0"/>
                        </a:rPr>
                        <a:t>W</a:t>
                      </a:r>
                      <a:r>
                        <a:rPr lang="en-GB" sz="2000" spc="-25" dirty="0">
                          <a:effectLst/>
                          <a:latin typeface="Times New Roman" panose="02020603050405020304" pitchFamily="18" charset="0"/>
                          <a:cs typeface="Times New Roman" panose="02020603050405020304" pitchFamily="18" charset="0"/>
                        </a:rPr>
                        <a:t>ater from melted snow</a:t>
                      </a:r>
                      <a:endParaRPr lang="ko-KR" sz="20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hMerge="1">
                  <a:txBody>
                    <a:bodyPr/>
                    <a:lstStyle/>
                    <a:p>
                      <a:pPr latinLnBrk="1"/>
                      <a:endParaRPr lang="ko-KR" altLang="en-US"/>
                    </a:p>
                  </a:txBody>
                  <a:tcPr/>
                </a:tc>
                <a:extLst>
                  <a:ext uri="{0D108BD9-81ED-4DB2-BD59-A6C34878D82A}">
                    <a16:rowId xmlns:a16="http://schemas.microsoft.com/office/drawing/2014/main" val="2979815956"/>
                  </a:ext>
                </a:extLst>
              </a:tr>
              <a:tr h="542130">
                <a:tc>
                  <a:txBody>
                    <a:bodyPr/>
                    <a:lstStyle/>
                    <a:p>
                      <a:pPr algn="l" latinLnBrk="0">
                        <a:lnSpc>
                          <a:spcPct val="160000"/>
                        </a:lnSpc>
                      </a:pPr>
                      <a:r>
                        <a:rPr lang="en-GB" sz="2400" spc="-25" dirty="0">
                          <a:effectLst/>
                          <a:latin typeface="Times New Roman" panose="02020603050405020304" pitchFamily="18" charset="0"/>
                          <a:cs typeface="Times New Roman" panose="02020603050405020304" pitchFamily="18" charset="0"/>
                        </a:rPr>
                        <a:t>Snow (Figure 3)</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a:effectLst/>
                          <a:latin typeface="Times New Roman" panose="02020603050405020304" pitchFamily="18" charset="0"/>
                          <a:cs typeface="Times New Roman" panose="02020603050405020304" pitchFamily="18" charset="0"/>
                        </a:rPr>
                        <a:t>0°C–10°C</a:t>
                      </a:r>
                      <a:endParaRPr lang="ko-KR" sz="240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+864 mV</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gridSpan="2">
                  <a:txBody>
                    <a:bodyPr/>
                    <a:lstStyle/>
                    <a:p>
                      <a:pPr algn="ctr" latinLnBrk="0">
                        <a:lnSpc>
                          <a:spcPct val="160000"/>
                        </a:lnSpc>
                      </a:pPr>
                      <a:r>
                        <a:rPr lang="en-GB" sz="2400" dirty="0">
                          <a:effectLst/>
                          <a:latin typeface="Times New Roman" panose="02020603050405020304" pitchFamily="18" charset="0"/>
                          <a:cs typeface="Times New Roman" panose="02020603050405020304" pitchFamily="18" charset="0"/>
                        </a:rPr>
                        <a:t>Stainless steel-Snow-Iron</a:t>
                      </a:r>
                      <a:endParaRPr lang="ko-KR" sz="240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endParaRPr>
                    </a:p>
                  </a:txBody>
                  <a:tcPr marL="0" marR="0" marT="0" marB="0" anchor="ctr"/>
                </a:tc>
                <a:tc hMerge="1">
                  <a:txBody>
                    <a:bodyPr/>
                    <a:lstStyle/>
                    <a:p>
                      <a:pPr latinLnBrk="1"/>
                      <a:endParaRPr lang="ko-KR" altLang="en-US"/>
                    </a:p>
                  </a:txBody>
                  <a:tcPr/>
                </a:tc>
                <a:extLst>
                  <a:ext uri="{0D108BD9-81ED-4DB2-BD59-A6C34878D82A}">
                    <a16:rowId xmlns:a16="http://schemas.microsoft.com/office/drawing/2014/main" val="2945650005"/>
                  </a:ext>
                </a:extLst>
              </a:tr>
            </a:tbl>
          </a:graphicData>
        </a:graphic>
      </p:graphicFrame>
      <p:sp>
        <p:nvSpPr>
          <p:cNvPr id="4" name="슬라이드 번호 개체 틀 3">
            <a:extLst>
              <a:ext uri="{FF2B5EF4-FFF2-40B4-BE49-F238E27FC236}">
                <a16:creationId xmlns:a16="http://schemas.microsoft.com/office/drawing/2014/main" id="{FAE8B8AC-9F92-484E-8B6A-403F5F5559D8}"/>
              </a:ext>
            </a:extLst>
          </p:cNvPr>
          <p:cNvSpPr>
            <a:spLocks noGrp="1"/>
          </p:cNvSpPr>
          <p:nvPr>
            <p:ph type="sldNum" sz="quarter" idx="12"/>
          </p:nvPr>
        </p:nvSpPr>
        <p:spPr/>
        <p:txBody>
          <a:bodyPr/>
          <a:lstStyle/>
          <a:p>
            <a:fld id="{836B6DB3-44B8-41C4-A846-21F6C6172237}" type="slidenum">
              <a:rPr lang="ko-KR" altLang="en-US" smtClean="0"/>
              <a:t>10</a:t>
            </a:fld>
            <a:endParaRPr lang="ko-KR" altLang="en-US"/>
          </a:p>
        </p:txBody>
      </p:sp>
    </p:spTree>
    <p:extLst>
      <p:ext uri="{BB962C8B-B14F-4D97-AF65-F5344CB8AC3E}">
        <p14:creationId xmlns:p14="http://schemas.microsoft.com/office/powerpoint/2010/main" val="420624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3136FFE-2C20-4187-8B84-3FB019644C44}"/>
              </a:ext>
            </a:extLst>
          </p:cNvPr>
          <p:cNvSpPr>
            <a:spLocks noGrp="1"/>
          </p:cNvSpPr>
          <p:nvPr>
            <p:ph type="title"/>
          </p:nvPr>
        </p:nvSpPr>
        <p:spPr>
          <a:xfrm>
            <a:off x="0" y="192299"/>
            <a:ext cx="11220090" cy="937375"/>
          </a:xfrm>
        </p:spPr>
        <p:txBody>
          <a:bodyPr>
            <a:normAutofit fontScale="90000"/>
          </a:bodyPr>
          <a:lstStyle/>
          <a:p>
            <a:pPr>
              <a:lnSpc>
                <a:spcPct val="150000"/>
              </a:lnSpc>
            </a:pPr>
            <a:r>
              <a:rPr lang="en-GB" altLang="ko-KR" b="1" dirty="0">
                <a:latin typeface="Times New Roman" panose="02020603050405020304" pitchFamily="18" charset="0"/>
                <a:ea typeface="+mj-lt"/>
                <a:cs typeface="Times New Roman" panose="02020603050405020304" pitchFamily="18" charset="0"/>
              </a:rPr>
              <a:t>3. The cause of triboelectricity is the </a:t>
            </a:r>
            <a:br>
              <a:rPr lang="en-GB" altLang="ko-KR" b="1" dirty="0">
                <a:latin typeface="Times New Roman" panose="02020603050405020304" pitchFamily="18" charset="0"/>
                <a:ea typeface="+mj-lt"/>
                <a:cs typeface="Times New Roman" panose="02020603050405020304" pitchFamily="18" charset="0"/>
              </a:rPr>
            </a:br>
            <a:r>
              <a:rPr lang="en-GB" altLang="ko-KR" b="1" dirty="0">
                <a:latin typeface="Times New Roman" panose="02020603050405020304" pitchFamily="18" charset="0"/>
                <a:ea typeface="+mj-lt"/>
                <a:cs typeface="Times New Roman" panose="02020603050405020304" pitchFamily="18" charset="0"/>
              </a:rPr>
              <a:t>    temperature difference caused by friction heat</a:t>
            </a:r>
            <a:br>
              <a:rPr lang="en-GB" altLang="ko-KR" b="1" dirty="0">
                <a:latin typeface="Times New Roman" panose="02020603050405020304" pitchFamily="18" charset="0"/>
                <a:ea typeface="+mj-lt"/>
                <a:cs typeface="Times New Roman" panose="02020603050405020304" pitchFamily="18" charset="0"/>
              </a:rPr>
            </a:br>
            <a:br>
              <a:rPr lang="en-GB" altLang="ko-KR" sz="3600" b="1" dirty="0">
                <a:latin typeface="Times New Roman" panose="02020603050405020304" pitchFamily="18" charset="0"/>
                <a:ea typeface="+mj-lt"/>
                <a:cs typeface="Times New Roman" panose="02020603050405020304" pitchFamily="18" charset="0"/>
              </a:rPr>
            </a:br>
            <a:r>
              <a:rPr lang="ko-KR" altLang="en-US" sz="2700" dirty="0">
                <a:latin typeface="Times New Roman" panose="02020603050405020304" pitchFamily="18" charset="0"/>
                <a:ea typeface="+mj-lt"/>
                <a:cs typeface="Times New Roman" panose="02020603050405020304" pitchFamily="18" charset="0"/>
              </a:rPr>
              <a:t> </a:t>
            </a:r>
            <a:endParaRPr lang="ko-KR" altLang="en-US" dirty="0">
              <a:ea typeface="맑은 고딕"/>
            </a:endParaRPr>
          </a:p>
        </p:txBody>
      </p:sp>
      <p:pic>
        <p:nvPicPr>
          <p:cNvPr id="9" name="내용 개체 틀 8">
            <a:extLst>
              <a:ext uri="{FF2B5EF4-FFF2-40B4-BE49-F238E27FC236}">
                <a16:creationId xmlns:a16="http://schemas.microsoft.com/office/drawing/2014/main" id="{1865567D-B3E9-49DC-9099-27125CE6C1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366" y="1886340"/>
            <a:ext cx="11529834" cy="1883206"/>
          </a:xfrm>
        </p:spPr>
      </p:pic>
      <p:sp>
        <p:nvSpPr>
          <p:cNvPr id="8" name="슬라이드 번호 개체 틀 7">
            <a:extLst>
              <a:ext uri="{FF2B5EF4-FFF2-40B4-BE49-F238E27FC236}">
                <a16:creationId xmlns:a16="http://schemas.microsoft.com/office/drawing/2014/main" id="{5FE10822-19D9-43F9-A7B7-0424CEC4BD24}"/>
              </a:ext>
            </a:extLst>
          </p:cNvPr>
          <p:cNvSpPr>
            <a:spLocks noGrp="1"/>
          </p:cNvSpPr>
          <p:nvPr>
            <p:ph type="sldNum" sz="quarter" idx="12"/>
          </p:nvPr>
        </p:nvSpPr>
        <p:spPr/>
        <p:txBody>
          <a:bodyPr/>
          <a:lstStyle/>
          <a:p>
            <a:fld id="{836B6DB3-44B8-41C4-A846-21F6C6172237}" type="slidenum">
              <a:rPr lang="ko-KR" altLang="en-US" smtClean="0"/>
              <a:t>11</a:t>
            </a:fld>
            <a:endParaRPr lang="ko-KR" altLang="en-US"/>
          </a:p>
        </p:txBody>
      </p:sp>
      <p:sp>
        <p:nvSpPr>
          <p:cNvPr id="5" name="TextBox 4">
            <a:extLst>
              <a:ext uri="{FF2B5EF4-FFF2-40B4-BE49-F238E27FC236}">
                <a16:creationId xmlns:a16="http://schemas.microsoft.com/office/drawing/2014/main" id="{AF085DC0-6C1A-4B72-9E55-D0B84AF5DE03}"/>
              </a:ext>
            </a:extLst>
          </p:cNvPr>
          <p:cNvSpPr txBox="1"/>
          <p:nvPr/>
        </p:nvSpPr>
        <p:spPr>
          <a:xfrm>
            <a:off x="540800" y="3429000"/>
            <a:ext cx="11680968" cy="3607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250000"/>
              </a:lnSpc>
            </a:pPr>
            <a:r>
              <a:rPr lang="en-GB" altLang="ko-KR" sz="2400" b="1" dirty="0">
                <a:latin typeface="Times New Roman" panose="02020603050405020304" pitchFamily="18" charset="0"/>
                <a:ea typeface="맑은 고딕"/>
                <a:cs typeface="Times New Roman" panose="02020603050405020304" pitchFamily="18" charset="0"/>
              </a:rPr>
              <a:t>Figure 4. Comparison of current theory with this research</a:t>
            </a:r>
            <a:endParaRPr lang="ko-KR" altLang="en-US" sz="2400" b="1" dirty="0">
              <a:latin typeface="Times New Roman" panose="02020603050405020304" pitchFamily="18" charset="0"/>
              <a:cs typeface="Times New Roman" panose="02020603050405020304" pitchFamily="18" charset="0"/>
            </a:endParaRPr>
          </a:p>
          <a:p>
            <a:pPr>
              <a:lnSpc>
                <a:spcPct val="150000"/>
              </a:lnSpc>
            </a:pPr>
            <a:r>
              <a:rPr lang="en-GB" altLang="ko-KR" sz="2000" b="1" u="sng" dirty="0">
                <a:latin typeface="Times New Roman" panose="02020603050405020304" pitchFamily="18" charset="0"/>
                <a:ea typeface="맑은 고딕"/>
                <a:cs typeface="Times New Roman" panose="02020603050405020304" pitchFamily="18" charset="0"/>
              </a:rPr>
              <a:t>MF</a:t>
            </a:r>
            <a:r>
              <a:rPr lang="en-GB" altLang="ko-KR" sz="2000" dirty="0">
                <a:latin typeface="Times New Roman" panose="02020603050405020304" pitchFamily="18" charset="0"/>
                <a:ea typeface="맑은 고딕"/>
                <a:cs typeface="Times New Roman" panose="02020603050405020304" pitchFamily="18" charset="0"/>
              </a:rPr>
              <a:t>: Material friction (</a:t>
            </a:r>
            <a:r>
              <a:rPr lang="en-US" altLang="ko-KR" sz="2000" dirty="0">
                <a:latin typeface="Times New Roman" panose="02020603050405020304" pitchFamily="18" charset="0"/>
                <a:ea typeface="맑은 고딕"/>
                <a:cs typeface="Times New Roman" panose="02020603050405020304" pitchFamily="18" charset="0"/>
              </a:rPr>
              <a:t>Hair,</a:t>
            </a:r>
            <a:r>
              <a:rPr lang="ko-KR" altLang="en-US" sz="2000" dirty="0">
                <a:latin typeface="Times New Roman" panose="02020603050405020304" pitchFamily="18" charset="0"/>
                <a:ea typeface="맑은 고딕"/>
                <a:cs typeface="Times New Roman" panose="02020603050405020304" pitchFamily="18" charset="0"/>
              </a:rPr>
              <a:t> </a:t>
            </a:r>
            <a:r>
              <a:rPr lang="en-US" altLang="ko-KR" sz="2000" dirty="0" err="1">
                <a:latin typeface="Times New Roman" panose="02020603050405020304" pitchFamily="18" charset="0"/>
                <a:ea typeface="맑은 고딕"/>
                <a:cs typeface="Times New Roman" panose="02020603050405020304" pitchFamily="18" charset="0"/>
              </a:rPr>
              <a:t>etc</a:t>
            </a:r>
            <a:r>
              <a:rPr lang="en-US" altLang="ko-KR" sz="2000" dirty="0">
                <a:latin typeface="Times New Roman" panose="02020603050405020304" pitchFamily="18" charset="0"/>
                <a:ea typeface="맑은 고딕"/>
                <a:cs typeface="Times New Roman" panose="02020603050405020304" pitchFamily="18" charset="0"/>
              </a:rPr>
              <a:t>)</a:t>
            </a:r>
            <a:endParaRPr lang="en-GB" altLang="ko-KR" sz="2000" dirty="0">
              <a:latin typeface="Times New Roman" panose="02020603050405020304" pitchFamily="18" charset="0"/>
              <a:ea typeface="맑은 고딕"/>
              <a:cs typeface="Times New Roman" panose="02020603050405020304" pitchFamily="18" charset="0"/>
            </a:endParaRPr>
          </a:p>
          <a:p>
            <a:pPr>
              <a:lnSpc>
                <a:spcPct val="150000"/>
              </a:lnSpc>
            </a:pPr>
            <a:r>
              <a:rPr lang="en-GB" altLang="ko-KR" sz="2000" u="sng" dirty="0">
                <a:solidFill>
                  <a:schemeClr val="tx2"/>
                </a:solidFill>
                <a:latin typeface="Times New Roman" panose="02020603050405020304" pitchFamily="18" charset="0"/>
                <a:ea typeface="맑은 고딕"/>
                <a:cs typeface="Times New Roman" panose="02020603050405020304" pitchFamily="18" charset="0"/>
              </a:rPr>
              <a:t>HG: Heat generation</a:t>
            </a:r>
          </a:p>
          <a:p>
            <a:pPr>
              <a:lnSpc>
                <a:spcPct val="150000"/>
              </a:lnSpc>
            </a:pPr>
            <a:r>
              <a:rPr lang="en-GB" altLang="ko-KR" sz="2000" u="sng" dirty="0">
                <a:solidFill>
                  <a:schemeClr val="tx2"/>
                </a:solidFill>
                <a:latin typeface="Times New Roman" panose="02020603050405020304" pitchFamily="18" charset="0"/>
                <a:ea typeface="맑은 고딕"/>
                <a:cs typeface="Times New Roman" panose="02020603050405020304" pitchFamily="18" charset="0"/>
              </a:rPr>
              <a:t>TD: Temperature difference</a:t>
            </a:r>
            <a:endParaRPr lang="en-GB" altLang="ko-KR" sz="2000" b="1" u="sng" dirty="0">
              <a:solidFill>
                <a:schemeClr val="tx2"/>
              </a:solidFill>
              <a:latin typeface="Times New Roman" panose="02020603050405020304" pitchFamily="18" charset="0"/>
              <a:ea typeface="맑은 고딕"/>
              <a:cs typeface="Times New Roman" panose="02020603050405020304" pitchFamily="18" charset="0"/>
            </a:endParaRPr>
          </a:p>
          <a:p>
            <a:pPr>
              <a:lnSpc>
                <a:spcPct val="150000"/>
              </a:lnSpc>
            </a:pPr>
            <a:r>
              <a:rPr lang="en-GB" altLang="ko-KR" sz="2000" b="1" u="sng" dirty="0">
                <a:latin typeface="Times New Roman" panose="02020603050405020304" pitchFamily="18" charset="0"/>
                <a:ea typeface="맑은 고딕"/>
                <a:cs typeface="Times New Roman" panose="02020603050405020304" pitchFamily="18" charset="0"/>
              </a:rPr>
              <a:t>ET</a:t>
            </a:r>
            <a:r>
              <a:rPr lang="en-GB" altLang="ko-KR" sz="2000" dirty="0">
                <a:latin typeface="Times New Roman" panose="02020603050405020304" pitchFamily="18" charset="0"/>
                <a:ea typeface="맑은 고딕"/>
                <a:cs typeface="Times New Roman" panose="02020603050405020304" pitchFamily="18" charset="0"/>
              </a:rPr>
              <a:t>: Electron transfer</a:t>
            </a:r>
            <a:br>
              <a:rPr lang="en-GB" altLang="ko-KR" sz="2000" dirty="0">
                <a:latin typeface="Times New Roman" panose="02020603050405020304" pitchFamily="18" charset="0"/>
                <a:ea typeface="맑은 고딕"/>
                <a:cs typeface="Times New Roman" panose="02020603050405020304" pitchFamily="18" charset="0"/>
              </a:rPr>
            </a:br>
            <a:r>
              <a:rPr lang="en-GB" altLang="ko-KR" sz="2000" b="1" u="sng" dirty="0">
                <a:latin typeface="Times New Roman" panose="02020603050405020304" pitchFamily="18" charset="0"/>
                <a:ea typeface="맑은 고딕"/>
                <a:cs typeface="Times New Roman" panose="02020603050405020304" pitchFamily="18" charset="0"/>
              </a:rPr>
              <a:t>SEG</a:t>
            </a:r>
            <a:r>
              <a:rPr lang="en-GB" altLang="ko-KR" sz="2000" dirty="0">
                <a:latin typeface="Times New Roman" panose="02020603050405020304" pitchFamily="18" charset="0"/>
                <a:ea typeface="맑은 고딕"/>
                <a:cs typeface="Times New Roman" panose="02020603050405020304" pitchFamily="18" charset="0"/>
              </a:rPr>
              <a:t>: Static electricity generation</a:t>
            </a:r>
          </a:p>
          <a:p>
            <a:pPr>
              <a:lnSpc>
                <a:spcPct val="150000"/>
              </a:lnSpc>
            </a:pPr>
            <a:endParaRPr lang="en-GB" altLang="ko-KR" sz="1400" b="1" dirty="0">
              <a:latin typeface="Arial"/>
              <a:ea typeface="맑은 고딕"/>
              <a:cs typeface="Arial"/>
            </a:endParaRPr>
          </a:p>
        </p:txBody>
      </p:sp>
    </p:spTree>
    <p:extLst>
      <p:ext uri="{BB962C8B-B14F-4D97-AF65-F5344CB8AC3E}">
        <p14:creationId xmlns:p14="http://schemas.microsoft.com/office/powerpoint/2010/main" val="401663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8F3B69E5-7C64-407F-A084-990DF1FD5E4C}"/>
              </a:ext>
            </a:extLst>
          </p:cNvPr>
          <p:cNvSpPr>
            <a:spLocks noGrp="1"/>
          </p:cNvSpPr>
          <p:nvPr>
            <p:ph idx="1"/>
          </p:nvPr>
        </p:nvSpPr>
        <p:spPr>
          <a:xfrm>
            <a:off x="312233" y="1724495"/>
            <a:ext cx="12192000" cy="5445442"/>
          </a:xfrm>
        </p:spPr>
        <p:txBody>
          <a:bodyPr>
            <a:normAutofit/>
          </a:bodyPr>
          <a:lstStyle/>
          <a:p>
            <a:pPr marL="0">
              <a:lnSpc>
                <a:spcPct val="160000"/>
              </a:lnSpc>
            </a:pPr>
            <a:r>
              <a:rPr lang="en-GB" altLang="ko-KR" sz="2400" dirty="0">
                <a:latin typeface="Times New Roman" panose="02020603050405020304" pitchFamily="18" charset="0"/>
                <a:ea typeface="+mn-lt"/>
                <a:cs typeface="Times New Roman" panose="02020603050405020304" pitchFamily="18" charset="0"/>
              </a:rPr>
              <a:t>Figure 4 compares the current theory of triboelectricity with this research.</a:t>
            </a:r>
          </a:p>
          <a:p>
            <a:pPr marL="0">
              <a:lnSpc>
                <a:spcPct val="160000"/>
              </a:lnSpc>
            </a:pPr>
            <a:r>
              <a:rPr lang="en-GB" altLang="ko-KR" sz="2400" dirty="0">
                <a:latin typeface="Times New Roman" panose="02020603050405020304" pitchFamily="18" charset="0"/>
                <a:ea typeface="+mn-lt"/>
                <a:cs typeface="Times New Roman" panose="02020603050405020304" pitchFamily="18" charset="0"/>
              </a:rPr>
              <a:t>Current theory of triboelectricity (the triboelectric effect </a:t>
            </a:r>
            <a:r>
              <a:rPr lang="en-GB" altLang="ko-KR" sz="2400" dirty="0">
                <a:latin typeface="Times New Roman" panose="02020603050405020304" pitchFamily="18" charset="0"/>
                <a:ea typeface="+mn-lt"/>
                <a:cs typeface="Times New Roman" panose="02020603050405020304" pitchFamily="18" charset="0"/>
                <a:hlinkClick r:id="rId2">
                  <a:extLst>
                    <a:ext uri="{A12FA001-AC4F-418D-AE19-62706E023703}">
                      <ahyp:hlinkClr xmlns:ahyp="http://schemas.microsoft.com/office/drawing/2018/hyperlinkcolor" val="tx"/>
                    </a:ext>
                  </a:extLst>
                </a:hlinkClick>
              </a:rPr>
              <a:t>2</a:t>
            </a:r>
            <a:r>
              <a:rPr lang="en-GB" altLang="ko-KR" sz="2400" dirty="0">
                <a:latin typeface="Times New Roman" panose="02020603050405020304" pitchFamily="18" charset="0"/>
                <a:ea typeface="+mn-lt"/>
                <a:cs typeface="Times New Roman" panose="02020603050405020304" pitchFamily="18" charset="0"/>
              </a:rPr>
              <a:t>) </a:t>
            </a:r>
          </a:p>
          <a:p>
            <a:pPr marL="0" indent="0">
              <a:lnSpc>
                <a:spcPct val="160000"/>
              </a:lnSpc>
              <a:buFont typeface="Arial" panose="020B0604020202020204" pitchFamily="34" charset="0"/>
              <a:buNone/>
            </a:pPr>
            <a:r>
              <a:rPr lang="en-GB" altLang="ko-KR" sz="2400" dirty="0">
                <a:latin typeface="Times New Roman" panose="02020603050405020304" pitchFamily="18" charset="0"/>
                <a:ea typeface="+mn-lt"/>
                <a:cs typeface="Times New Roman" panose="02020603050405020304" pitchFamily="18" charset="0"/>
              </a:rPr>
              <a:t>: static electricity caused by the movement of electrons owing to friction.</a:t>
            </a:r>
            <a:r>
              <a:rPr lang="en-GB" altLang="ko-KR" sz="2400" dirty="0">
                <a:latin typeface="Times New Roman" panose="02020603050405020304" pitchFamily="18" charset="0"/>
                <a:ea typeface="+mn-lt"/>
                <a:cs typeface="Times New Roman" panose="02020603050405020304" pitchFamily="18" charset="0"/>
                <a:hlinkClick r:id="rId2">
                  <a:extLst>
                    <a:ext uri="{A12FA001-AC4F-418D-AE19-62706E023703}">
                      <ahyp:hlinkClr xmlns:ahyp="http://schemas.microsoft.com/office/drawing/2018/hyperlinkcolor" val="tx"/>
                    </a:ext>
                  </a:extLst>
                </a:hlinkClick>
              </a:rPr>
              <a:t>2</a:t>
            </a:r>
            <a:r>
              <a:rPr lang="en-GB" altLang="ko-KR" sz="2400" dirty="0">
                <a:latin typeface="Times New Roman" panose="02020603050405020304" pitchFamily="18" charset="0"/>
                <a:ea typeface="+mn-lt"/>
                <a:cs typeface="Times New Roman" panose="02020603050405020304" pitchFamily="18" charset="0"/>
              </a:rPr>
              <a:t>   </a:t>
            </a:r>
          </a:p>
          <a:p>
            <a:pPr marL="0">
              <a:lnSpc>
                <a:spcPct val="160000"/>
              </a:lnSpc>
            </a:pPr>
            <a:r>
              <a:rPr lang="en-GB" altLang="ko-KR" sz="2400" dirty="0">
                <a:latin typeface="Times New Roman" panose="02020603050405020304" pitchFamily="18" charset="0"/>
                <a:ea typeface="+mn-lt"/>
                <a:cs typeface="Times New Roman" panose="02020603050405020304" pitchFamily="18" charset="0"/>
              </a:rPr>
              <a:t>Results of this research</a:t>
            </a:r>
          </a:p>
          <a:p>
            <a:pPr marL="0" indent="0">
              <a:lnSpc>
                <a:spcPct val="160000"/>
              </a:lnSpc>
              <a:buNone/>
            </a:pPr>
            <a:r>
              <a:rPr lang="en-GB" altLang="ko-KR" sz="2400" dirty="0">
                <a:latin typeface="Times New Roman" panose="02020603050405020304" pitchFamily="18" charset="0"/>
                <a:ea typeface="+mn-lt"/>
                <a:cs typeface="Times New Roman" panose="02020603050405020304" pitchFamily="18" charset="0"/>
              </a:rPr>
              <a:t>: frictional electricity is the static electricity caused by electron migration due to temperature difference, as the temperature of the portion subject to friction is increased by the heat generated due to the friction. </a:t>
            </a:r>
            <a:r>
              <a:rPr lang="ko-KR" altLang="en-US" sz="2400" dirty="0">
                <a:latin typeface="Times New Roman" panose="02020603050405020304" pitchFamily="18" charset="0"/>
                <a:ea typeface="+mn-lt"/>
                <a:cs typeface="Times New Roman" panose="02020603050405020304" pitchFamily="18" charset="0"/>
              </a:rPr>
              <a:t>→</a:t>
            </a:r>
            <a:r>
              <a:rPr lang="en-GB" altLang="ko-KR" sz="2400" dirty="0">
                <a:latin typeface="Times New Roman" panose="02020603050405020304" pitchFamily="18" charset="0"/>
                <a:ea typeface="+mn-lt"/>
                <a:cs typeface="Times New Roman" panose="02020603050405020304" pitchFamily="18" charset="0"/>
              </a:rPr>
              <a:t> </a:t>
            </a:r>
            <a:r>
              <a:rPr lang="en-US" altLang="ko-KR" sz="2400" dirty="0">
                <a:latin typeface="Times New Roman" panose="02020603050405020304" pitchFamily="18" charset="0"/>
                <a:ea typeface="+mn-lt"/>
                <a:cs typeface="Times New Roman" panose="02020603050405020304" pitchFamily="18" charset="0"/>
              </a:rPr>
              <a:t>need for </a:t>
            </a:r>
            <a:r>
              <a:rPr lang="en-GB" altLang="ko-KR" sz="2400" dirty="0">
                <a:latin typeface="Times New Roman" panose="02020603050405020304" pitchFamily="18" charset="0"/>
                <a:ea typeface="+mn-lt"/>
                <a:cs typeface="Times New Roman" panose="02020603050405020304" pitchFamily="18" charset="0"/>
              </a:rPr>
              <a:t>revising school textbooks.</a:t>
            </a:r>
          </a:p>
        </p:txBody>
      </p:sp>
      <p:sp>
        <p:nvSpPr>
          <p:cNvPr id="7" name="슬라이드 번호 개체 틀 6">
            <a:extLst>
              <a:ext uri="{FF2B5EF4-FFF2-40B4-BE49-F238E27FC236}">
                <a16:creationId xmlns:a16="http://schemas.microsoft.com/office/drawing/2014/main" id="{751B77E2-1C29-45A5-9FEA-E64C9FBAB2A5}"/>
              </a:ext>
            </a:extLst>
          </p:cNvPr>
          <p:cNvSpPr>
            <a:spLocks noGrp="1"/>
          </p:cNvSpPr>
          <p:nvPr>
            <p:ph type="sldNum" sz="quarter" idx="12"/>
          </p:nvPr>
        </p:nvSpPr>
        <p:spPr/>
        <p:txBody>
          <a:bodyPr/>
          <a:lstStyle/>
          <a:p>
            <a:fld id="{836B6DB3-44B8-41C4-A846-21F6C6172237}" type="slidenum">
              <a:rPr lang="ko-KR" altLang="en-US" smtClean="0"/>
              <a:t>12</a:t>
            </a:fld>
            <a:endParaRPr lang="ko-KR" altLang="en-US" dirty="0"/>
          </a:p>
        </p:txBody>
      </p:sp>
      <p:sp>
        <p:nvSpPr>
          <p:cNvPr id="9" name="제목 1">
            <a:extLst>
              <a:ext uri="{FF2B5EF4-FFF2-40B4-BE49-F238E27FC236}">
                <a16:creationId xmlns:a16="http://schemas.microsoft.com/office/drawing/2014/main" id="{EDCFC241-CEFC-4058-BCD8-513F48903B6B}"/>
              </a:ext>
            </a:extLst>
          </p:cNvPr>
          <p:cNvSpPr txBox="1">
            <a:spLocks/>
          </p:cNvSpPr>
          <p:nvPr/>
        </p:nvSpPr>
        <p:spPr>
          <a:xfrm>
            <a:off x="0" y="192299"/>
            <a:ext cx="11220090" cy="937375"/>
          </a:xfrm>
          <a:prstGeom prst="rect">
            <a:avLst/>
          </a:prstGeom>
        </p:spPr>
        <p:txBody>
          <a:bodyPr vert="horz" lIns="91440" tIns="45720" rIns="91440" bIns="45720" rtlCol="0" anchor="t">
            <a:noAutofit/>
          </a:bodyPr>
          <a:lstStyle>
            <a:lvl1pPr algn="l" defTabSz="457200" rtl="0" eaLnBrk="1" latinLnBrk="1" hangingPunct="1">
              <a:spcBef>
                <a:spcPct val="0"/>
              </a:spcBef>
              <a:buNone/>
              <a:defRPr sz="3600" kern="1200">
                <a:solidFill>
                  <a:schemeClr val="accent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pPr>
              <a:lnSpc>
                <a:spcPct val="150000"/>
              </a:lnSpc>
            </a:pPr>
            <a:r>
              <a:rPr lang="en-GB" altLang="ko-KR" sz="3200" b="1" dirty="0">
                <a:latin typeface="Times New Roman" panose="02020603050405020304" pitchFamily="18" charset="0"/>
                <a:ea typeface="+mj-lt"/>
                <a:cs typeface="Times New Roman" panose="02020603050405020304" pitchFamily="18" charset="0"/>
              </a:rPr>
              <a:t>3. The cause of triboelectricity is the </a:t>
            </a:r>
            <a:br>
              <a:rPr lang="en-GB" altLang="ko-KR" sz="3200" b="1" dirty="0">
                <a:latin typeface="Times New Roman" panose="02020603050405020304" pitchFamily="18" charset="0"/>
                <a:ea typeface="+mj-lt"/>
                <a:cs typeface="Times New Roman" panose="02020603050405020304" pitchFamily="18" charset="0"/>
              </a:rPr>
            </a:br>
            <a:r>
              <a:rPr lang="en-GB" altLang="ko-KR" sz="3200" b="1" dirty="0">
                <a:latin typeface="Times New Roman" panose="02020603050405020304" pitchFamily="18" charset="0"/>
                <a:ea typeface="+mj-lt"/>
                <a:cs typeface="Times New Roman" panose="02020603050405020304" pitchFamily="18" charset="0"/>
              </a:rPr>
              <a:t>    temperature difference caused by friction heat</a:t>
            </a:r>
            <a:br>
              <a:rPr lang="en-GB" altLang="ko-KR" sz="3200" b="1" dirty="0">
                <a:latin typeface="Times New Roman" panose="02020603050405020304" pitchFamily="18" charset="0"/>
                <a:ea typeface="+mj-lt"/>
                <a:cs typeface="Times New Roman" panose="02020603050405020304" pitchFamily="18" charset="0"/>
              </a:rPr>
            </a:br>
            <a:br>
              <a:rPr lang="en-GB" altLang="ko-KR" sz="3200" b="1" dirty="0">
                <a:latin typeface="Times New Roman" panose="02020603050405020304" pitchFamily="18" charset="0"/>
                <a:ea typeface="+mj-lt"/>
                <a:cs typeface="Times New Roman" panose="02020603050405020304" pitchFamily="18" charset="0"/>
              </a:rPr>
            </a:br>
            <a:r>
              <a:rPr lang="ko-KR" altLang="en-US" sz="3200" dirty="0">
                <a:latin typeface="Times New Roman" panose="02020603050405020304" pitchFamily="18" charset="0"/>
                <a:ea typeface="+mj-lt"/>
                <a:cs typeface="Times New Roman" panose="02020603050405020304" pitchFamily="18" charset="0"/>
              </a:rPr>
              <a:t> </a:t>
            </a:r>
            <a:endParaRPr lang="ko-KR" altLang="en-US" sz="3200" dirty="0">
              <a:ea typeface="맑은 고딕"/>
            </a:endParaRPr>
          </a:p>
        </p:txBody>
      </p:sp>
    </p:spTree>
    <p:extLst>
      <p:ext uri="{BB962C8B-B14F-4D97-AF65-F5344CB8AC3E}">
        <p14:creationId xmlns:p14="http://schemas.microsoft.com/office/powerpoint/2010/main" val="314034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A59ADD-2820-4E2D-A79C-5370C1FBC62C}"/>
              </a:ext>
            </a:extLst>
          </p:cNvPr>
          <p:cNvSpPr>
            <a:spLocks noGrp="1"/>
          </p:cNvSpPr>
          <p:nvPr>
            <p:ph type="title"/>
          </p:nvPr>
        </p:nvSpPr>
        <p:spPr>
          <a:xfrm>
            <a:off x="323493" y="416484"/>
            <a:ext cx="11868507" cy="1238592"/>
          </a:xfrm>
        </p:spPr>
        <p:txBody>
          <a:bodyPr>
            <a:normAutofit fontScale="90000"/>
          </a:bodyPr>
          <a:lstStyle/>
          <a:p>
            <a:r>
              <a:rPr lang="en-GB" altLang="ko-KR" sz="4000" b="1" dirty="0">
                <a:latin typeface="Times New Roman" panose="02020603050405020304" pitchFamily="18" charset="0"/>
                <a:ea typeface="+mj-lt"/>
                <a:cs typeface="Times New Roman" panose="02020603050405020304" pitchFamily="18" charset="0"/>
              </a:rPr>
              <a:t>4. The cause of the strong magnetic field </a:t>
            </a:r>
            <a:br>
              <a:rPr lang="en-GB" altLang="ko-KR" sz="4000" b="1" dirty="0">
                <a:latin typeface="Times New Roman" panose="02020603050405020304" pitchFamily="18" charset="0"/>
                <a:ea typeface="+mj-lt"/>
                <a:cs typeface="Times New Roman" panose="02020603050405020304" pitchFamily="18" charset="0"/>
              </a:rPr>
            </a:br>
            <a:r>
              <a:rPr lang="en-GB" altLang="ko-KR" sz="4000" b="1" dirty="0">
                <a:latin typeface="Times New Roman" panose="02020603050405020304" pitchFamily="18" charset="0"/>
                <a:ea typeface="+mj-lt"/>
                <a:cs typeface="Times New Roman" panose="02020603050405020304" pitchFamily="18" charset="0"/>
              </a:rPr>
              <a:t>    when sunspots occur</a:t>
            </a:r>
            <a:r>
              <a:rPr lang="ko-KR" altLang="en-US" sz="4000" b="1" dirty="0">
                <a:latin typeface="Times New Roman" panose="02020603050405020304" pitchFamily="18" charset="0"/>
                <a:ea typeface="+mj-lt"/>
                <a:cs typeface="Times New Roman" panose="02020603050405020304" pitchFamily="18" charset="0"/>
              </a:rPr>
              <a:t> </a:t>
            </a:r>
            <a:br>
              <a:rPr lang="en-GB" altLang="ko-KR" sz="4000" b="1" dirty="0">
                <a:latin typeface="Arial"/>
                <a:ea typeface="+mj-lt"/>
                <a:cs typeface="+mj-lt"/>
              </a:rPr>
            </a:br>
            <a:endParaRPr lang="ko-KR" sz="4000" b="1" dirty="0">
              <a:latin typeface="Arial"/>
              <a:ea typeface="맑은 고딕"/>
              <a:cs typeface="Arial"/>
            </a:endParaRPr>
          </a:p>
          <a:p>
            <a:endParaRPr lang="ko-KR" altLang="en-US" b="1" dirty="0">
              <a:ea typeface="맑은 고딕"/>
            </a:endParaRPr>
          </a:p>
        </p:txBody>
      </p:sp>
      <p:sp>
        <p:nvSpPr>
          <p:cNvPr id="3" name="내용 개체 틀 2">
            <a:extLst>
              <a:ext uri="{FF2B5EF4-FFF2-40B4-BE49-F238E27FC236}">
                <a16:creationId xmlns:a16="http://schemas.microsoft.com/office/drawing/2014/main" id="{ACAD9F36-3831-4166-B6AE-EC37BFA5B51B}"/>
              </a:ext>
            </a:extLst>
          </p:cNvPr>
          <p:cNvSpPr>
            <a:spLocks noGrp="1"/>
          </p:cNvSpPr>
          <p:nvPr>
            <p:ph idx="1"/>
          </p:nvPr>
        </p:nvSpPr>
        <p:spPr>
          <a:xfrm>
            <a:off x="838200" y="2113808"/>
            <a:ext cx="10515600" cy="1633382"/>
          </a:xfrm>
        </p:spPr>
        <p:txBody>
          <a:bodyPr vert="horz" lIns="91440" tIns="45720" rIns="91440" bIns="45720" rtlCol="0" anchor="t">
            <a:normAutofit/>
          </a:bodyPr>
          <a:lstStyle/>
          <a:p>
            <a:endParaRPr lang="ko-KR" altLang="en-US" dirty="0"/>
          </a:p>
          <a:p>
            <a:pPr marL="0" indent="0">
              <a:buNone/>
            </a:pPr>
            <a:r>
              <a:rPr lang="en-US" altLang="ko-KR" b="1" dirty="0">
                <a:ea typeface="+mn-lt"/>
                <a:cs typeface="+mn-lt"/>
              </a:rPr>
              <a:t> </a:t>
            </a:r>
            <a:r>
              <a:rPr lang="en-GB" altLang="ko-KR" b="1" dirty="0">
                <a:ea typeface="+mn-lt"/>
                <a:cs typeface="+mn-lt"/>
              </a:rPr>
              <a:t>             </a:t>
            </a:r>
            <a:r>
              <a:rPr lang="en-US" altLang="ko-KR" dirty="0">
                <a:ea typeface="+mn-lt"/>
                <a:cs typeface="+mn-lt"/>
              </a:rPr>
              <a:t> </a:t>
            </a:r>
            <a:endParaRPr lang="ko-KR" dirty="0"/>
          </a:p>
        </p:txBody>
      </p:sp>
      <p:sp>
        <p:nvSpPr>
          <p:cNvPr id="11" name="슬라이드 번호 개체 틀 10">
            <a:extLst>
              <a:ext uri="{FF2B5EF4-FFF2-40B4-BE49-F238E27FC236}">
                <a16:creationId xmlns:a16="http://schemas.microsoft.com/office/drawing/2014/main" id="{CBF4ABC5-FF03-4F8F-A5AE-DE3694A00A30}"/>
              </a:ext>
            </a:extLst>
          </p:cNvPr>
          <p:cNvSpPr>
            <a:spLocks noGrp="1"/>
          </p:cNvSpPr>
          <p:nvPr>
            <p:ph type="sldNum" sz="quarter" idx="12"/>
          </p:nvPr>
        </p:nvSpPr>
        <p:spPr/>
        <p:txBody>
          <a:bodyPr/>
          <a:lstStyle/>
          <a:p>
            <a:fld id="{836B6DB3-44B8-41C4-A846-21F6C6172237}" type="slidenum">
              <a:rPr lang="ko-KR" altLang="en-US" smtClean="0"/>
              <a:t>13</a:t>
            </a:fld>
            <a:endParaRPr lang="ko-KR" altLang="en-US"/>
          </a:p>
        </p:txBody>
      </p:sp>
      <p:sp>
        <p:nvSpPr>
          <p:cNvPr id="7" name="TextBox 6">
            <a:extLst>
              <a:ext uri="{FF2B5EF4-FFF2-40B4-BE49-F238E27FC236}">
                <a16:creationId xmlns:a16="http://schemas.microsoft.com/office/drawing/2014/main" id="{22B2FD37-6883-4EC3-B7DF-9EBE30C0114F}"/>
              </a:ext>
            </a:extLst>
          </p:cNvPr>
          <p:cNvSpPr txBox="1"/>
          <p:nvPr/>
        </p:nvSpPr>
        <p:spPr>
          <a:xfrm>
            <a:off x="838200" y="4205922"/>
            <a:ext cx="10303412"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ltLang="ko-KR" dirty="0">
              <a:latin typeface="Times New Roman"/>
              <a:ea typeface="맑은 고딕"/>
            </a:endParaRPr>
          </a:p>
          <a:p>
            <a:endParaRPr lang="en-GB" altLang="ko-KR" sz="3200" dirty="0">
              <a:latin typeface="Times New Roman"/>
              <a:ea typeface="맑은 고딕"/>
            </a:endParaRPr>
          </a:p>
          <a:p>
            <a:r>
              <a:rPr lang="en-GB" sz="3200" b="1" dirty="0">
                <a:ea typeface="+mn-lt"/>
                <a:cs typeface="+mn-lt"/>
              </a:rPr>
              <a:t>                   </a:t>
            </a:r>
            <a:r>
              <a:rPr lang="en-GB" sz="3200" b="1" dirty="0">
                <a:latin typeface="Times New Roman" panose="02020603050405020304" pitchFamily="18" charset="0"/>
                <a:ea typeface="+mn-lt"/>
                <a:cs typeface="Times New Roman" panose="02020603050405020304" pitchFamily="18" charset="0"/>
              </a:rPr>
              <a:t> </a:t>
            </a:r>
            <a:r>
              <a:rPr lang="en-GB" sz="3200" dirty="0">
                <a:latin typeface="Times New Roman" panose="02020603050405020304" pitchFamily="18" charset="0"/>
                <a:ea typeface="+mn-lt"/>
                <a:cs typeface="Times New Roman" panose="02020603050405020304" pitchFamily="18" charset="0"/>
              </a:rPr>
              <a:t>Figure 5. sunspots</a:t>
            </a:r>
            <a:endParaRPr lang="en-GB" sz="3200" dirty="0">
              <a:latin typeface="Times New Roman" panose="02020603050405020304" pitchFamily="18" charset="0"/>
              <a:cs typeface="Times New Roman" panose="02020603050405020304" pitchFamily="18" charset="0"/>
            </a:endParaRPr>
          </a:p>
        </p:txBody>
      </p:sp>
      <p:pic>
        <p:nvPicPr>
          <p:cNvPr id="9" name="그림 8">
            <a:extLst>
              <a:ext uri="{FF2B5EF4-FFF2-40B4-BE49-F238E27FC236}">
                <a16:creationId xmlns:a16="http://schemas.microsoft.com/office/drawing/2014/main" id="{091F665A-0EEA-4A76-85CB-B715DE077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261" y="1835341"/>
            <a:ext cx="7749741" cy="3060154"/>
          </a:xfrm>
          <a:prstGeom prst="rect">
            <a:avLst/>
          </a:prstGeom>
        </p:spPr>
      </p:pic>
    </p:spTree>
    <p:extLst>
      <p:ext uri="{BB962C8B-B14F-4D97-AF65-F5344CB8AC3E}">
        <p14:creationId xmlns:p14="http://schemas.microsoft.com/office/powerpoint/2010/main" val="3110115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a:extLst>
              <a:ext uri="{FF2B5EF4-FFF2-40B4-BE49-F238E27FC236}">
                <a16:creationId xmlns:a16="http://schemas.microsoft.com/office/drawing/2014/main" id="{95F23BB7-C996-4D98-A392-0701DFBF7988}"/>
              </a:ext>
            </a:extLst>
          </p:cNvPr>
          <p:cNvSpPr>
            <a:spLocks noGrp="1"/>
          </p:cNvSpPr>
          <p:nvPr>
            <p:ph type="title"/>
          </p:nvPr>
        </p:nvSpPr>
        <p:spPr>
          <a:xfrm>
            <a:off x="157662" y="247254"/>
            <a:ext cx="11868507" cy="1238592"/>
          </a:xfrm>
        </p:spPr>
        <p:txBody>
          <a:bodyPr>
            <a:normAutofit fontScale="90000"/>
          </a:bodyPr>
          <a:lstStyle/>
          <a:p>
            <a:r>
              <a:rPr lang="en-GB" altLang="ko-KR" sz="4000" b="1" dirty="0">
                <a:latin typeface="Times New Roman" panose="02020603050405020304" pitchFamily="18" charset="0"/>
                <a:ea typeface="+mj-lt"/>
                <a:cs typeface="Times New Roman" panose="02020603050405020304" pitchFamily="18" charset="0"/>
              </a:rPr>
              <a:t>4. The cause of the strong magnetic field </a:t>
            </a:r>
            <a:br>
              <a:rPr lang="en-GB" altLang="ko-KR" sz="4000" b="1" dirty="0">
                <a:latin typeface="Times New Roman" panose="02020603050405020304" pitchFamily="18" charset="0"/>
                <a:ea typeface="+mj-lt"/>
                <a:cs typeface="Times New Roman" panose="02020603050405020304" pitchFamily="18" charset="0"/>
              </a:rPr>
            </a:br>
            <a:r>
              <a:rPr lang="en-GB" altLang="ko-KR" sz="4000" b="1" dirty="0">
                <a:latin typeface="Times New Roman" panose="02020603050405020304" pitchFamily="18" charset="0"/>
                <a:ea typeface="+mj-lt"/>
                <a:cs typeface="Times New Roman" panose="02020603050405020304" pitchFamily="18" charset="0"/>
              </a:rPr>
              <a:t>   when sunspots occur</a:t>
            </a:r>
            <a:endParaRPr lang="ko-KR" sz="4000" dirty="0">
              <a:latin typeface="Arial"/>
              <a:ea typeface="맑은 고딕"/>
              <a:cs typeface="Arial"/>
            </a:endParaRPr>
          </a:p>
          <a:p>
            <a:endParaRPr lang="ko-KR" altLang="en-US" dirty="0">
              <a:ea typeface="맑은 고딕"/>
            </a:endParaRPr>
          </a:p>
        </p:txBody>
      </p:sp>
      <p:sp>
        <p:nvSpPr>
          <p:cNvPr id="3" name="내용 개체 틀 2">
            <a:extLst>
              <a:ext uri="{FF2B5EF4-FFF2-40B4-BE49-F238E27FC236}">
                <a16:creationId xmlns:a16="http://schemas.microsoft.com/office/drawing/2014/main" id="{E93D7770-20BE-4FE6-9540-098FEB3B1881}"/>
              </a:ext>
            </a:extLst>
          </p:cNvPr>
          <p:cNvSpPr>
            <a:spLocks noGrp="1"/>
          </p:cNvSpPr>
          <p:nvPr>
            <p:ph idx="1"/>
          </p:nvPr>
        </p:nvSpPr>
        <p:spPr>
          <a:xfrm>
            <a:off x="470695" y="1485846"/>
            <a:ext cx="11563643" cy="5670526"/>
          </a:xfrm>
        </p:spPr>
        <p:txBody>
          <a:bodyPr>
            <a:normAutofit/>
          </a:bodyPr>
          <a:lstStyle/>
          <a:p>
            <a:pPr>
              <a:lnSpc>
                <a:spcPct val="150000"/>
              </a:lnSpc>
            </a:pPr>
            <a:r>
              <a:rPr lang="en-GB" altLang="ko-KR" sz="2400" dirty="0">
                <a:latin typeface="Times New Roman" panose="02020603050405020304" pitchFamily="18" charset="0"/>
                <a:ea typeface="맑은 고딕"/>
                <a:cs typeface="Times New Roman" panose="02020603050405020304" pitchFamily="18" charset="0"/>
              </a:rPr>
              <a:t>Temperature of the sunspot part of the sun is approximately 3000°C‑4000°C, </a:t>
            </a:r>
          </a:p>
          <a:p>
            <a:pPr marL="0" indent="0">
              <a:lnSpc>
                <a:spcPct val="150000"/>
              </a:lnSpc>
              <a:buNone/>
            </a:pPr>
            <a:r>
              <a:rPr lang="en-GB" altLang="ko-KR" sz="2400" dirty="0">
                <a:latin typeface="Times New Roman" panose="02020603050405020304" pitchFamily="18" charset="0"/>
                <a:ea typeface="맑은 고딕"/>
                <a:cs typeface="Times New Roman" panose="02020603050405020304" pitchFamily="18" charset="0"/>
              </a:rPr>
              <a:t>     temperature around it is approximately 6000°C.</a:t>
            </a:r>
            <a:r>
              <a:rPr lang="en-GB" altLang="ko-KR" sz="2400" baseline="30000" dirty="0">
                <a:latin typeface="Times New Roman" panose="02020603050405020304" pitchFamily="18" charset="0"/>
                <a:ea typeface="맑은 고딕"/>
                <a:cs typeface="Times New Roman" panose="02020603050405020304" pitchFamily="18" charset="0"/>
                <a:hlinkClick r:id="rId2"/>
              </a:rPr>
              <a:t>3</a:t>
            </a:r>
            <a:r>
              <a:rPr lang="en-GB" altLang="ko-KR" sz="2400" baseline="30000" dirty="0">
                <a:latin typeface="Times New Roman" panose="02020603050405020304" pitchFamily="18" charset="0"/>
                <a:ea typeface="맑은 고딕"/>
                <a:cs typeface="Times New Roman" panose="02020603050405020304" pitchFamily="18" charset="0"/>
              </a:rPr>
              <a:t>   </a:t>
            </a:r>
          </a:p>
          <a:p>
            <a:pPr marL="0" indent="0">
              <a:lnSpc>
                <a:spcPct val="150000"/>
              </a:lnSpc>
              <a:buNone/>
            </a:pPr>
            <a:r>
              <a:rPr lang="ko-KR" altLang="en-US" sz="2400" dirty="0">
                <a:latin typeface="Times New Roman" panose="02020603050405020304" pitchFamily="18" charset="0"/>
                <a:ea typeface="맑은 고딕"/>
                <a:cs typeface="Times New Roman" panose="02020603050405020304" pitchFamily="18" charset="0"/>
              </a:rPr>
              <a:t>→ </a:t>
            </a:r>
            <a:r>
              <a:rPr lang="en-GB" altLang="ko-KR" sz="2400" dirty="0">
                <a:latin typeface="Times New Roman" panose="02020603050405020304" pitchFamily="18" charset="0"/>
                <a:ea typeface="맑은 고딕"/>
                <a:cs typeface="Times New Roman" panose="02020603050405020304" pitchFamily="18" charset="0"/>
              </a:rPr>
              <a:t>Temperature difference between the sunspot and the surrounding area is “2000°C–3000°C.”</a:t>
            </a:r>
          </a:p>
          <a:p>
            <a:pPr>
              <a:lnSpc>
                <a:spcPct val="150000"/>
              </a:lnSpc>
            </a:pPr>
            <a:r>
              <a:rPr lang="ko-KR" altLang="en-US" sz="2400" dirty="0">
                <a:latin typeface="Times New Roman" panose="02020603050405020304" pitchFamily="18" charset="0"/>
                <a:ea typeface="맑은 고딕"/>
                <a:cs typeface="Times New Roman" panose="02020603050405020304" pitchFamily="18" charset="0"/>
              </a:rPr>
              <a:t>→ </a:t>
            </a:r>
            <a:r>
              <a:rPr lang="en-GB" altLang="ko-KR" sz="2400" dirty="0">
                <a:latin typeface="Times New Roman" panose="02020603050405020304" pitchFamily="18" charset="0"/>
                <a:ea typeface="맑은 고딕"/>
                <a:cs typeface="Times New Roman" panose="02020603050405020304" pitchFamily="18" charset="0"/>
              </a:rPr>
              <a:t>When a sunspot occurs, </a:t>
            </a:r>
          </a:p>
          <a:p>
            <a:pPr marL="0" indent="0">
              <a:lnSpc>
                <a:spcPct val="150000"/>
              </a:lnSpc>
              <a:buNone/>
            </a:pPr>
            <a:r>
              <a:rPr lang="en-GB" altLang="ko-KR" sz="2400" dirty="0">
                <a:latin typeface="Times New Roman" panose="02020603050405020304" pitchFamily="18" charset="0"/>
                <a:ea typeface="맑은 고딕"/>
                <a:cs typeface="Times New Roman" panose="02020603050405020304" pitchFamily="18" charset="0"/>
              </a:rPr>
              <a:t> - a large amount of current flows around the sunspot </a:t>
            </a:r>
          </a:p>
          <a:p>
            <a:pPr marL="0" indent="0">
              <a:lnSpc>
                <a:spcPct val="150000"/>
              </a:lnSpc>
              <a:buNone/>
            </a:pPr>
            <a:r>
              <a:rPr lang="en-GB" altLang="ko-KR" sz="2400" dirty="0">
                <a:latin typeface="Times New Roman" panose="02020603050405020304" pitchFamily="18" charset="0"/>
                <a:ea typeface="맑은 고딕"/>
                <a:cs typeface="Times New Roman" panose="02020603050405020304" pitchFamily="18" charset="0"/>
              </a:rPr>
              <a:t> - a strong magnetic field is generated. </a:t>
            </a:r>
          </a:p>
          <a:p>
            <a:pPr>
              <a:lnSpc>
                <a:spcPct val="150000"/>
              </a:lnSpc>
            </a:pPr>
            <a:r>
              <a:rPr lang="en-US" altLang="ko-KR" sz="2400" dirty="0">
                <a:latin typeface="Times New Roman" panose="02020603050405020304" pitchFamily="18" charset="0"/>
                <a:ea typeface="맑은 고딕"/>
                <a:cs typeface="Times New Roman" panose="02020603050405020304" pitchFamily="18" charset="0"/>
              </a:rPr>
              <a:t>These magnetic fields have an effect on the Earth, such as radio interference.</a:t>
            </a:r>
          </a:p>
        </p:txBody>
      </p:sp>
      <p:sp>
        <p:nvSpPr>
          <p:cNvPr id="7" name="슬라이드 번호 개체 틀 6">
            <a:extLst>
              <a:ext uri="{FF2B5EF4-FFF2-40B4-BE49-F238E27FC236}">
                <a16:creationId xmlns:a16="http://schemas.microsoft.com/office/drawing/2014/main" id="{D3A0AFB2-0B37-40B8-9E7A-7BC9485A6D04}"/>
              </a:ext>
            </a:extLst>
          </p:cNvPr>
          <p:cNvSpPr>
            <a:spLocks noGrp="1"/>
          </p:cNvSpPr>
          <p:nvPr>
            <p:ph type="sldNum" sz="quarter" idx="12"/>
          </p:nvPr>
        </p:nvSpPr>
        <p:spPr/>
        <p:txBody>
          <a:bodyPr/>
          <a:lstStyle/>
          <a:p>
            <a:fld id="{836B6DB3-44B8-41C4-A846-21F6C6172237}" type="slidenum">
              <a:rPr lang="ko-KR" altLang="en-US" smtClean="0"/>
              <a:t>14</a:t>
            </a:fld>
            <a:endParaRPr lang="ko-KR" altLang="en-US"/>
          </a:p>
        </p:txBody>
      </p:sp>
    </p:spTree>
    <p:extLst>
      <p:ext uri="{BB962C8B-B14F-4D97-AF65-F5344CB8AC3E}">
        <p14:creationId xmlns:p14="http://schemas.microsoft.com/office/powerpoint/2010/main" val="105315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C94563A-A9BD-47F6-A128-F874954DC3D6}"/>
              </a:ext>
            </a:extLst>
          </p:cNvPr>
          <p:cNvSpPr>
            <a:spLocks noGrp="1"/>
          </p:cNvSpPr>
          <p:nvPr>
            <p:ph type="title"/>
          </p:nvPr>
        </p:nvSpPr>
        <p:spPr>
          <a:xfrm>
            <a:off x="346775" y="217564"/>
            <a:ext cx="12111486" cy="969968"/>
          </a:xfrm>
        </p:spPr>
        <p:txBody>
          <a:bodyPr>
            <a:normAutofit/>
          </a:bodyPr>
          <a:lstStyle/>
          <a:p>
            <a:r>
              <a:rPr lang="en-US" altLang="ko-KR" sz="4000" b="1" dirty="0">
                <a:latin typeface="Times New Roman" panose="02020603050405020304" pitchFamily="18" charset="0"/>
                <a:ea typeface="+mj-lt"/>
                <a:cs typeface="Times New Roman" panose="02020603050405020304" pitchFamily="18" charset="0"/>
              </a:rPr>
              <a:t>5. Causes of Earth's Magnetism</a:t>
            </a:r>
            <a:endParaRPr lang="ko-KR" sz="4000" dirty="0">
              <a:latin typeface="Times New Roman" panose="02020603050405020304" pitchFamily="18" charset="0"/>
              <a:ea typeface="맑은 고딕"/>
              <a:cs typeface="Times New Roman" panose="02020603050405020304" pitchFamily="18" charset="0"/>
            </a:endParaRPr>
          </a:p>
        </p:txBody>
      </p:sp>
      <p:sp>
        <p:nvSpPr>
          <p:cNvPr id="3" name="내용 개체 틀 2">
            <a:extLst>
              <a:ext uri="{FF2B5EF4-FFF2-40B4-BE49-F238E27FC236}">
                <a16:creationId xmlns:a16="http://schemas.microsoft.com/office/drawing/2014/main" id="{D5EBB3C5-32B0-4C33-B6C0-B78523533E8C}"/>
              </a:ext>
            </a:extLst>
          </p:cNvPr>
          <p:cNvSpPr>
            <a:spLocks noGrp="1"/>
          </p:cNvSpPr>
          <p:nvPr>
            <p:ph idx="1"/>
          </p:nvPr>
        </p:nvSpPr>
        <p:spPr>
          <a:xfrm>
            <a:off x="178419" y="1230365"/>
            <a:ext cx="12111486" cy="5627635"/>
          </a:xfrm>
        </p:spPr>
        <p:txBody>
          <a:bodyPr vert="horz" lIns="91440" tIns="45720" rIns="91440" bIns="45720" rtlCol="0" anchor="t">
            <a:normAutofit/>
          </a:bodyPr>
          <a:lstStyle/>
          <a:p>
            <a:pPr>
              <a:lnSpc>
                <a:spcPct val="150000"/>
              </a:lnSpc>
            </a:pPr>
            <a:r>
              <a:rPr lang="en-US" altLang="ko-KR" sz="2800" dirty="0">
                <a:latin typeface="Times New Roman" panose="02020603050405020304" pitchFamily="18" charset="0"/>
                <a:ea typeface="+mn-lt"/>
                <a:cs typeface="Times New Roman" panose="02020603050405020304" pitchFamily="18" charset="0"/>
              </a:rPr>
              <a:t>The exact cause of the Earth's magnetic field (geomagnetism) is still unknown</a:t>
            </a:r>
          </a:p>
          <a:p>
            <a:pPr>
              <a:lnSpc>
                <a:spcPct val="150000"/>
              </a:lnSpc>
            </a:pPr>
            <a:endParaRPr lang="en-US" altLang="ko-KR" sz="1200" dirty="0">
              <a:latin typeface="Times New Roman" panose="02020603050405020304" pitchFamily="18" charset="0"/>
              <a:ea typeface="+mn-lt"/>
              <a:cs typeface="Times New Roman" panose="02020603050405020304" pitchFamily="18" charset="0"/>
            </a:endParaRPr>
          </a:p>
          <a:p>
            <a:pPr>
              <a:lnSpc>
                <a:spcPct val="150000"/>
              </a:lnSpc>
            </a:pPr>
            <a:r>
              <a:rPr lang="en-US" altLang="ko-KR" sz="2800" dirty="0">
                <a:latin typeface="Times New Roman" panose="02020603050405020304" pitchFamily="18" charset="0"/>
                <a:ea typeface="+mn-lt"/>
                <a:cs typeface="Times New Roman" panose="02020603050405020304" pitchFamily="18" charset="0"/>
              </a:rPr>
              <a:t>Temperature difference exists between the Earth’s surface and its center, </a:t>
            </a:r>
          </a:p>
          <a:p>
            <a:pPr marL="0" indent="0">
              <a:lnSpc>
                <a:spcPct val="150000"/>
              </a:lnSpc>
              <a:buNone/>
            </a:pPr>
            <a:r>
              <a:rPr lang="en-US" altLang="ko-KR" sz="2800" dirty="0">
                <a:latin typeface="Times New Roman" panose="02020603050405020304" pitchFamily="18" charset="0"/>
                <a:ea typeface="+mn-lt"/>
                <a:cs typeface="Times New Roman" panose="02020603050405020304" pitchFamily="18" charset="0"/>
              </a:rPr>
              <a:t>   as well as between the equator and poles (Arctic and Antarctic).</a:t>
            </a:r>
          </a:p>
          <a:p>
            <a:pPr>
              <a:lnSpc>
                <a:spcPct val="150000"/>
              </a:lnSpc>
            </a:pPr>
            <a:r>
              <a:rPr lang="en-US" altLang="ko-KR" sz="2800" dirty="0">
                <a:latin typeface="Times New Roman" panose="02020603050405020304" pitchFamily="18" charset="0"/>
                <a:ea typeface="+mn-lt"/>
                <a:cs typeface="Times New Roman" panose="02020603050405020304" pitchFamily="18" charset="0"/>
              </a:rPr>
              <a:t>When an electric current caused by the Earth's temperature difference flows, </a:t>
            </a:r>
          </a:p>
          <a:p>
            <a:pPr marL="0" indent="0">
              <a:lnSpc>
                <a:spcPct val="150000"/>
              </a:lnSpc>
              <a:buNone/>
            </a:pPr>
            <a:r>
              <a:rPr lang="en-US" altLang="ko-KR" sz="2800" dirty="0">
                <a:latin typeface="Times New Roman" panose="02020603050405020304" pitchFamily="18" charset="0"/>
                <a:ea typeface="+mn-lt"/>
                <a:cs typeface="Times New Roman" panose="02020603050405020304" pitchFamily="18" charset="0"/>
              </a:rPr>
              <a:t>    the Earth's magnetic field is generated</a:t>
            </a:r>
            <a:r>
              <a:rPr lang="en-GB" altLang="ko-KR" sz="2800" dirty="0">
                <a:latin typeface="Times New Roman" panose="02020603050405020304" pitchFamily="18" charset="0"/>
                <a:ea typeface="+mn-lt"/>
                <a:cs typeface="Times New Roman" panose="02020603050405020304" pitchFamily="18" charset="0"/>
              </a:rPr>
              <a:t> (Framing’s left-hand rule).</a:t>
            </a:r>
            <a:r>
              <a:rPr lang="ko-KR" altLang="en-US" sz="2800" dirty="0">
                <a:latin typeface="Times New Roman" panose="02020603050405020304" pitchFamily="18" charset="0"/>
                <a:ea typeface="+mn-lt"/>
                <a:cs typeface="Times New Roman" panose="02020603050405020304" pitchFamily="18" charset="0"/>
              </a:rPr>
              <a:t> </a:t>
            </a:r>
            <a:endParaRPr lang="en-US" altLang="ko-KR" sz="2800" dirty="0">
              <a:latin typeface="Times New Roman" panose="02020603050405020304" pitchFamily="18" charset="0"/>
              <a:ea typeface="맑은 고딕"/>
              <a:cs typeface="Times New Roman" panose="02020603050405020304" pitchFamily="18" charset="0"/>
            </a:endParaRPr>
          </a:p>
        </p:txBody>
      </p:sp>
      <p:sp>
        <p:nvSpPr>
          <p:cNvPr id="5" name="슬라이드 번호 개체 틀 4">
            <a:extLst>
              <a:ext uri="{FF2B5EF4-FFF2-40B4-BE49-F238E27FC236}">
                <a16:creationId xmlns:a16="http://schemas.microsoft.com/office/drawing/2014/main" id="{29FA0852-5D38-40D4-BE9E-5880EDB55031}"/>
              </a:ext>
            </a:extLst>
          </p:cNvPr>
          <p:cNvSpPr>
            <a:spLocks noGrp="1"/>
          </p:cNvSpPr>
          <p:nvPr>
            <p:ph type="sldNum" sz="quarter" idx="12"/>
          </p:nvPr>
        </p:nvSpPr>
        <p:spPr/>
        <p:txBody>
          <a:bodyPr/>
          <a:lstStyle/>
          <a:p>
            <a:fld id="{836B6DB3-44B8-41C4-A846-21F6C6172237}" type="slidenum">
              <a:rPr lang="ko-KR" altLang="en-US" smtClean="0"/>
              <a:t>15</a:t>
            </a:fld>
            <a:endParaRPr lang="ko-KR" altLang="en-US"/>
          </a:p>
        </p:txBody>
      </p:sp>
    </p:spTree>
    <p:extLst>
      <p:ext uri="{BB962C8B-B14F-4D97-AF65-F5344CB8AC3E}">
        <p14:creationId xmlns:p14="http://schemas.microsoft.com/office/powerpoint/2010/main" val="2863180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내용 개체 틀 6" descr="지도이(가) 표시된 사진&#10;&#10;자동 생성된 설명">
            <a:extLst>
              <a:ext uri="{FF2B5EF4-FFF2-40B4-BE49-F238E27FC236}">
                <a16:creationId xmlns:a16="http://schemas.microsoft.com/office/drawing/2014/main" id="{26683795-6DEB-42DF-A88B-E665C35059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218" y="1374112"/>
            <a:ext cx="9744021" cy="4109776"/>
          </a:xfrm>
        </p:spPr>
      </p:pic>
      <p:sp>
        <p:nvSpPr>
          <p:cNvPr id="9" name="슬라이드 번호 개체 틀 8">
            <a:extLst>
              <a:ext uri="{FF2B5EF4-FFF2-40B4-BE49-F238E27FC236}">
                <a16:creationId xmlns:a16="http://schemas.microsoft.com/office/drawing/2014/main" id="{FABEB05B-B411-48E7-8BA9-B3B40FBDE558}"/>
              </a:ext>
            </a:extLst>
          </p:cNvPr>
          <p:cNvSpPr>
            <a:spLocks noGrp="1"/>
          </p:cNvSpPr>
          <p:nvPr>
            <p:ph type="sldNum" sz="quarter" idx="12"/>
          </p:nvPr>
        </p:nvSpPr>
        <p:spPr/>
        <p:txBody>
          <a:bodyPr/>
          <a:lstStyle/>
          <a:p>
            <a:fld id="{836B6DB3-44B8-41C4-A846-21F6C6172237}" type="slidenum">
              <a:rPr lang="ko-KR" altLang="en-US" smtClean="0"/>
              <a:t>16</a:t>
            </a:fld>
            <a:endParaRPr lang="ko-KR" altLang="en-US"/>
          </a:p>
        </p:txBody>
      </p:sp>
      <p:sp>
        <p:nvSpPr>
          <p:cNvPr id="8" name="TextBox 7">
            <a:extLst>
              <a:ext uri="{FF2B5EF4-FFF2-40B4-BE49-F238E27FC236}">
                <a16:creationId xmlns:a16="http://schemas.microsoft.com/office/drawing/2014/main" id="{7C6D71E9-0A5F-464D-9DFA-28C55BC3C8E5}"/>
              </a:ext>
            </a:extLst>
          </p:cNvPr>
          <p:cNvSpPr txBox="1"/>
          <p:nvPr/>
        </p:nvSpPr>
        <p:spPr>
          <a:xfrm>
            <a:off x="1111689" y="5762259"/>
            <a:ext cx="10581658" cy="461665"/>
          </a:xfrm>
          <a:prstGeom prst="rect">
            <a:avLst/>
          </a:prstGeom>
          <a:noFill/>
        </p:spPr>
        <p:txBody>
          <a:bodyPr wrap="square">
            <a:spAutoFit/>
          </a:bodyPr>
          <a:lstStyle/>
          <a:p>
            <a:r>
              <a:rPr lang="en-GB" altLang="ko-KR" sz="2400" b="1" dirty="0">
                <a:latin typeface="Times New Roman" panose="02020603050405020304" pitchFamily="18" charset="0"/>
                <a:ea typeface="+mn-lt"/>
                <a:cs typeface="Times New Roman" panose="02020603050405020304" pitchFamily="18" charset="0"/>
              </a:rPr>
              <a:t>Figure 6. </a:t>
            </a:r>
            <a:r>
              <a:rPr lang="en-GB" altLang="ko-KR" sz="2400" dirty="0">
                <a:latin typeface="Times New Roman" panose="02020603050405020304" pitchFamily="18" charset="0"/>
                <a:ea typeface="+mn-lt"/>
                <a:cs typeface="Times New Roman" panose="02020603050405020304" pitchFamily="18" charset="0"/>
              </a:rPr>
              <a:t>G</a:t>
            </a:r>
            <a:r>
              <a:rPr lang="en-US" altLang="ko-KR" sz="2400" kern="0" spc="0" dirty="0" err="1">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rPr>
              <a:t>eomagnetic</a:t>
            </a:r>
            <a:r>
              <a:rPr lang="en-US" altLang="ko-KR" sz="2400" kern="0" spc="0" dirty="0">
                <a:solidFill>
                  <a:srgbClr val="000000"/>
                </a:solidFill>
                <a:effectLst/>
                <a:latin typeface="Times New Roman" panose="02020603050405020304" pitchFamily="18" charset="0"/>
                <a:ea typeface="한컴바탕" panose="02030600000101010101" pitchFamily="18" charset="-127"/>
                <a:cs typeface="Times New Roman" panose="02020603050405020304" pitchFamily="18" charset="0"/>
              </a:rPr>
              <a:t> daily variation </a:t>
            </a:r>
            <a:r>
              <a:rPr lang="en-US" altLang="ko-KR" sz="2400" dirty="0">
                <a:latin typeface="Times New Roman" panose="02020603050405020304" pitchFamily="18" charset="0"/>
                <a:ea typeface="+mn-lt"/>
                <a:cs typeface="Times New Roman" panose="02020603050405020304" pitchFamily="18" charset="0"/>
              </a:rPr>
              <a:t>(</a:t>
            </a:r>
            <a:r>
              <a:rPr lang="en-GB" altLang="ko-KR" sz="2400" dirty="0" err="1">
                <a:latin typeface="Times New Roman" panose="02020603050405020304" pitchFamily="18" charset="0"/>
                <a:ea typeface="+mn-lt"/>
                <a:cs typeface="Times New Roman" panose="02020603050405020304" pitchFamily="18" charset="0"/>
              </a:rPr>
              <a:t>Gakioka</a:t>
            </a:r>
            <a:r>
              <a:rPr lang="en-GB" altLang="ko-KR" sz="2400" dirty="0">
                <a:latin typeface="Times New Roman" panose="02020603050405020304" pitchFamily="18" charset="0"/>
                <a:ea typeface="+mn-lt"/>
                <a:cs typeface="Times New Roman" panose="02020603050405020304" pitchFamily="18" charset="0"/>
              </a:rPr>
              <a:t> in Japan)</a:t>
            </a:r>
          </a:p>
        </p:txBody>
      </p:sp>
      <p:sp>
        <p:nvSpPr>
          <p:cNvPr id="5" name="제목 1">
            <a:extLst>
              <a:ext uri="{FF2B5EF4-FFF2-40B4-BE49-F238E27FC236}">
                <a16:creationId xmlns:a16="http://schemas.microsoft.com/office/drawing/2014/main" id="{38DEE70A-1137-49DF-965B-D19A56BA4F3B}"/>
              </a:ext>
            </a:extLst>
          </p:cNvPr>
          <p:cNvSpPr>
            <a:spLocks noGrp="1"/>
          </p:cNvSpPr>
          <p:nvPr>
            <p:ph type="title"/>
          </p:nvPr>
        </p:nvSpPr>
        <p:spPr>
          <a:xfrm>
            <a:off x="346775" y="217564"/>
            <a:ext cx="12111486" cy="1323036"/>
          </a:xfrm>
        </p:spPr>
        <p:txBody>
          <a:bodyPr>
            <a:normAutofit/>
          </a:bodyPr>
          <a:lstStyle/>
          <a:p>
            <a:r>
              <a:rPr lang="en-US" altLang="ko-KR" sz="4000" b="1" dirty="0">
                <a:latin typeface="Times New Roman" panose="02020603050405020304" pitchFamily="18" charset="0"/>
                <a:ea typeface="+mj-lt"/>
                <a:cs typeface="Times New Roman" panose="02020603050405020304" pitchFamily="18" charset="0"/>
              </a:rPr>
              <a:t>5. Causes of Earth's Magnetism</a:t>
            </a:r>
            <a:endParaRPr lang="ko-KR" sz="4000" dirty="0">
              <a:latin typeface="Times New Roman" panose="02020603050405020304" pitchFamily="18" charset="0"/>
              <a:ea typeface="맑은 고딕"/>
              <a:cs typeface="Times New Roman" panose="02020603050405020304" pitchFamily="18" charset="0"/>
            </a:endParaRPr>
          </a:p>
        </p:txBody>
      </p:sp>
    </p:spTree>
    <p:extLst>
      <p:ext uri="{BB962C8B-B14F-4D97-AF65-F5344CB8AC3E}">
        <p14:creationId xmlns:p14="http://schemas.microsoft.com/office/powerpoint/2010/main" val="250778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a:extLst>
              <a:ext uri="{FF2B5EF4-FFF2-40B4-BE49-F238E27FC236}">
                <a16:creationId xmlns:a16="http://schemas.microsoft.com/office/drawing/2014/main" id="{EF4EF00B-E012-49FB-8020-98303FC18A93}"/>
              </a:ext>
            </a:extLst>
          </p:cNvPr>
          <p:cNvSpPr>
            <a:spLocks noGrp="1"/>
          </p:cNvSpPr>
          <p:nvPr>
            <p:ph type="title"/>
          </p:nvPr>
        </p:nvSpPr>
        <p:spPr>
          <a:xfrm>
            <a:off x="248529" y="217564"/>
            <a:ext cx="12111486" cy="1323036"/>
          </a:xfrm>
        </p:spPr>
        <p:txBody>
          <a:bodyPr>
            <a:normAutofit/>
          </a:bodyPr>
          <a:lstStyle/>
          <a:p>
            <a:r>
              <a:rPr lang="en-US" altLang="ko-KR" sz="4000" b="1" dirty="0">
                <a:latin typeface="Times New Roman" panose="02020603050405020304" pitchFamily="18" charset="0"/>
                <a:ea typeface="+mj-lt"/>
                <a:cs typeface="Times New Roman" panose="02020603050405020304" pitchFamily="18" charset="0"/>
              </a:rPr>
              <a:t>5. Causes of Earth's Magnetism</a:t>
            </a:r>
            <a:endParaRPr lang="ko-KR" sz="4000" dirty="0">
              <a:latin typeface="Times New Roman" panose="02020603050405020304" pitchFamily="18" charset="0"/>
              <a:ea typeface="맑은 고딕"/>
              <a:cs typeface="Times New Roman" panose="02020603050405020304" pitchFamily="18" charset="0"/>
            </a:endParaRPr>
          </a:p>
        </p:txBody>
      </p:sp>
      <p:sp>
        <p:nvSpPr>
          <p:cNvPr id="3" name="내용 개체 틀 2">
            <a:extLst>
              <a:ext uri="{FF2B5EF4-FFF2-40B4-BE49-F238E27FC236}">
                <a16:creationId xmlns:a16="http://schemas.microsoft.com/office/drawing/2014/main" id="{BFF7C056-FBD9-4779-874C-9B6572969F33}"/>
              </a:ext>
            </a:extLst>
          </p:cNvPr>
          <p:cNvSpPr>
            <a:spLocks noGrp="1"/>
          </p:cNvSpPr>
          <p:nvPr>
            <p:ph idx="1"/>
          </p:nvPr>
        </p:nvSpPr>
        <p:spPr>
          <a:xfrm>
            <a:off x="154745" y="681038"/>
            <a:ext cx="11788726" cy="5495925"/>
          </a:xfrm>
        </p:spPr>
        <p:txBody>
          <a:bodyPr>
            <a:normAutofit/>
          </a:bodyPr>
          <a:lstStyle/>
          <a:p>
            <a:pPr>
              <a:lnSpc>
                <a:spcPct val="170000"/>
              </a:lnSpc>
            </a:pPr>
            <a:endParaRPr lang="en-GB" altLang="ko-KR" sz="2000" dirty="0">
              <a:latin typeface="Times New Roman" panose="02020603050405020304" pitchFamily="18" charset="0"/>
              <a:ea typeface="+mn-lt"/>
              <a:cs typeface="Times New Roman" panose="02020603050405020304" pitchFamily="18" charset="0"/>
            </a:endParaRPr>
          </a:p>
          <a:p>
            <a:pPr>
              <a:lnSpc>
                <a:spcPct val="170000"/>
              </a:lnSpc>
            </a:pPr>
            <a:r>
              <a:rPr lang="en-GB" altLang="ko-KR" sz="2400" dirty="0">
                <a:latin typeface="Times New Roman" panose="02020603050405020304" pitchFamily="18" charset="0"/>
                <a:ea typeface="+mn-lt"/>
                <a:cs typeface="Times New Roman" panose="02020603050405020304" pitchFamily="18" charset="0"/>
              </a:rPr>
              <a:t>As a result, the strength of the magnetic field is regularly changing according to the temperature change.</a:t>
            </a:r>
            <a:r>
              <a:rPr lang="ko-KR" altLang="en-US" sz="2400" dirty="0">
                <a:latin typeface="Times New Roman" panose="02020603050405020304" pitchFamily="18" charset="0"/>
                <a:ea typeface="+mn-lt"/>
                <a:cs typeface="Times New Roman" panose="02020603050405020304" pitchFamily="18" charset="0"/>
              </a:rPr>
              <a:t> </a:t>
            </a:r>
            <a:endParaRPr lang="en-US" altLang="ko-KR" sz="2400" dirty="0">
              <a:latin typeface="Times New Roman" panose="02020603050405020304" pitchFamily="18" charset="0"/>
              <a:ea typeface="+mn-lt"/>
              <a:cs typeface="Times New Roman" panose="02020603050405020304" pitchFamily="18" charset="0"/>
            </a:endParaRPr>
          </a:p>
          <a:p>
            <a:pPr>
              <a:lnSpc>
                <a:spcPct val="170000"/>
              </a:lnSpc>
            </a:pPr>
            <a:r>
              <a:rPr lang="en-GB" altLang="ko-KR" sz="2400" dirty="0">
                <a:latin typeface="Times New Roman" panose="02020603050405020304" pitchFamily="18" charset="0"/>
                <a:ea typeface="+mn-lt"/>
                <a:cs typeface="Times New Roman" panose="02020603050405020304" pitchFamily="18" charset="0"/>
              </a:rPr>
              <a:t>Daily variation of geomagnetism, </a:t>
            </a:r>
            <a:r>
              <a:rPr lang="en-US" altLang="ko-KR" sz="2400" dirty="0">
                <a:latin typeface="Times New Roman" panose="02020603050405020304" pitchFamily="18" charset="0"/>
                <a:ea typeface="+mn-lt"/>
                <a:cs typeface="Times New Roman" panose="02020603050405020304" pitchFamily="18" charset="0"/>
              </a:rPr>
              <a:t>the maximum horizontal component appears between 14:00 and 15:00</a:t>
            </a:r>
            <a:r>
              <a:rPr lang="en-US" altLang="ko-KR" sz="2400" baseline="30000" dirty="0">
                <a:latin typeface="Times New Roman" panose="02020603050405020304" pitchFamily="18" charset="0"/>
                <a:ea typeface="+mn-lt"/>
                <a:cs typeface="Times New Roman" panose="02020603050405020304" pitchFamily="18" charset="0"/>
                <a:hlinkClick r:id="rId2"/>
              </a:rPr>
              <a:t>4</a:t>
            </a:r>
            <a:r>
              <a:rPr lang="en-US" altLang="ko-KR" sz="2400" baseline="30000" dirty="0">
                <a:latin typeface="Times New Roman" panose="02020603050405020304" pitchFamily="18" charset="0"/>
                <a:ea typeface="+mn-lt"/>
                <a:cs typeface="Times New Roman" panose="02020603050405020304" pitchFamily="18" charset="0"/>
              </a:rPr>
              <a:t> </a:t>
            </a:r>
            <a:r>
              <a:rPr lang="ko-KR" altLang="en-US" sz="2400" dirty="0">
                <a:latin typeface="Times New Roman" panose="02020603050405020304" pitchFamily="18" charset="0"/>
                <a:ea typeface="+mn-lt"/>
                <a:cs typeface="Times New Roman" panose="02020603050405020304" pitchFamily="18" charset="0"/>
              </a:rPr>
              <a:t>→</a:t>
            </a:r>
            <a:r>
              <a:rPr lang="en-US" altLang="ko-KR" sz="2400" dirty="0">
                <a:latin typeface="Times New Roman" panose="02020603050405020304" pitchFamily="18" charset="0"/>
                <a:ea typeface="+mn-lt"/>
                <a:cs typeface="Times New Roman" panose="02020603050405020304" pitchFamily="18" charset="0"/>
              </a:rPr>
              <a:t> coincides with the time of the day with the highest temperature</a:t>
            </a:r>
            <a:r>
              <a:rPr lang="en-US" altLang="ko-KR" sz="2400" baseline="30000" dirty="0">
                <a:latin typeface="Times New Roman" panose="02020603050405020304" pitchFamily="18" charset="0"/>
                <a:ea typeface="+mn-lt"/>
                <a:cs typeface="Times New Roman" panose="02020603050405020304" pitchFamily="18" charset="0"/>
                <a:hlinkClick r:id="rId3"/>
              </a:rPr>
              <a:t>5</a:t>
            </a:r>
            <a:r>
              <a:rPr lang="en-US" altLang="ko-KR" sz="2400" dirty="0">
                <a:latin typeface="Times New Roman" panose="02020603050405020304" pitchFamily="18" charset="0"/>
                <a:ea typeface="+mn-lt"/>
                <a:cs typeface="Times New Roman" panose="02020603050405020304" pitchFamily="18" charset="0"/>
              </a:rPr>
              <a:t>.</a:t>
            </a:r>
            <a:endParaRPr lang="en-US" altLang="ko-KR" sz="2400" baseline="30000" dirty="0">
              <a:latin typeface="Times New Roman" panose="02020603050405020304" pitchFamily="18" charset="0"/>
              <a:ea typeface="+mn-lt"/>
              <a:cs typeface="Times New Roman" panose="02020603050405020304" pitchFamily="18" charset="0"/>
            </a:endParaRPr>
          </a:p>
          <a:p>
            <a:pPr marL="0" indent="0">
              <a:lnSpc>
                <a:spcPct val="170000"/>
              </a:lnSpc>
              <a:buNone/>
            </a:pPr>
            <a:r>
              <a:rPr lang="ko-KR" altLang="en-US" sz="2400" dirty="0">
                <a:latin typeface="Times New Roman" panose="02020603050405020304" pitchFamily="18" charset="0"/>
                <a:ea typeface="+mn-lt"/>
                <a:cs typeface="Times New Roman" panose="02020603050405020304" pitchFamily="18" charset="0"/>
              </a:rPr>
              <a:t>   → </a:t>
            </a:r>
            <a:r>
              <a:rPr lang="en-US" altLang="ko-KR" sz="2400" dirty="0">
                <a:latin typeface="Times New Roman" panose="02020603050405020304" pitchFamily="18" charset="0"/>
                <a:ea typeface="+mn-lt"/>
                <a:cs typeface="Times New Roman" panose="02020603050405020304" pitchFamily="18" charset="0"/>
              </a:rPr>
              <a:t>geomagnetism is related to the temperature difference.</a:t>
            </a:r>
            <a:r>
              <a:rPr lang="ko-KR" altLang="en-US" sz="2400" dirty="0">
                <a:latin typeface="Times New Roman" panose="02020603050405020304" pitchFamily="18" charset="0"/>
                <a:ea typeface="+mn-lt"/>
                <a:cs typeface="Times New Roman" panose="02020603050405020304" pitchFamily="18" charset="0"/>
              </a:rPr>
              <a:t> </a:t>
            </a:r>
            <a:endParaRPr lang="en-US" altLang="ko-KR" sz="2400" dirty="0">
              <a:latin typeface="Times New Roman" panose="02020603050405020304" pitchFamily="18" charset="0"/>
              <a:ea typeface="+mn-lt"/>
              <a:cs typeface="Times New Roman" panose="02020603050405020304" pitchFamily="18" charset="0"/>
            </a:endParaRPr>
          </a:p>
          <a:p>
            <a:pPr marL="0" indent="0">
              <a:lnSpc>
                <a:spcPct val="170000"/>
              </a:lnSpc>
              <a:buNone/>
            </a:pPr>
            <a:r>
              <a:rPr lang="en-US" altLang="ko-KR" sz="2400" dirty="0">
                <a:latin typeface="Times New Roman" panose="02020603050405020304" pitchFamily="18" charset="0"/>
                <a:ea typeface="+mn-lt"/>
                <a:cs typeface="Times New Roman" panose="02020603050405020304" pitchFamily="18" charset="0"/>
              </a:rPr>
              <a:t>   </a:t>
            </a:r>
            <a:r>
              <a:rPr lang="ko-KR" altLang="en-US" sz="2400" dirty="0">
                <a:latin typeface="Times New Roman" panose="02020603050405020304" pitchFamily="18" charset="0"/>
                <a:ea typeface="+mn-lt"/>
                <a:cs typeface="Times New Roman" panose="02020603050405020304" pitchFamily="18" charset="0"/>
              </a:rPr>
              <a:t>→</a:t>
            </a:r>
            <a:r>
              <a:rPr lang="en-US" altLang="ko-KR" sz="2400" dirty="0">
                <a:latin typeface="Times New Roman" panose="02020603050405020304" pitchFamily="18" charset="0"/>
                <a:ea typeface="+mn-lt"/>
                <a:cs typeface="Times New Roman" panose="02020603050405020304" pitchFamily="18" charset="0"/>
              </a:rPr>
              <a:t> Temperature difference generates a current </a:t>
            </a:r>
            <a:br>
              <a:rPr lang="en-US" altLang="ko-KR" sz="2400" dirty="0">
                <a:latin typeface="Times New Roman" panose="02020603050405020304" pitchFamily="18" charset="0"/>
                <a:ea typeface="+mn-lt"/>
                <a:cs typeface="Times New Roman" panose="02020603050405020304" pitchFamily="18" charset="0"/>
              </a:rPr>
            </a:br>
            <a:r>
              <a:rPr lang="en-US" altLang="ko-KR" sz="2400" dirty="0">
                <a:latin typeface="Times New Roman" panose="02020603050405020304" pitchFamily="18" charset="0"/>
                <a:ea typeface="+mn-lt"/>
                <a:cs typeface="Times New Roman" panose="02020603050405020304" pitchFamily="18" charset="0"/>
              </a:rPr>
              <a:t>   </a:t>
            </a:r>
            <a:r>
              <a:rPr lang="ko-KR" altLang="en-US" sz="2400" dirty="0">
                <a:latin typeface="Times New Roman" panose="02020603050405020304" pitchFamily="18" charset="0"/>
                <a:ea typeface="+mn-lt"/>
                <a:cs typeface="Times New Roman" panose="02020603050405020304" pitchFamily="18" charset="0"/>
              </a:rPr>
              <a:t>→ </a:t>
            </a:r>
            <a:r>
              <a:rPr lang="en-US" altLang="ko-KR" sz="2400" dirty="0">
                <a:latin typeface="Times New Roman" panose="02020603050405020304" pitchFamily="18" charset="0"/>
                <a:ea typeface="+mn-lt"/>
                <a:cs typeface="Times New Roman" panose="02020603050405020304" pitchFamily="18" charset="0"/>
              </a:rPr>
              <a:t>evidence of the generation of a magnetic field</a:t>
            </a:r>
            <a:r>
              <a:rPr lang="en-US" altLang="ko-KR" sz="2400" dirty="0">
                <a:latin typeface="Arial" panose="020B0604020202020204" pitchFamily="34" charset="0"/>
                <a:ea typeface="+mn-lt"/>
                <a:cs typeface="Arial" panose="020B0604020202020204" pitchFamily="34" charset="0"/>
              </a:rPr>
              <a:t>.</a:t>
            </a:r>
            <a:endParaRPr lang="ko-KR" altLang="en-US" sz="1800" dirty="0">
              <a:latin typeface="Times New Roman" panose="02020603050405020304" pitchFamily="18" charset="0"/>
              <a:ea typeface="맑은 고딕"/>
              <a:cs typeface="Times New Roman" panose="02020603050405020304" pitchFamily="18" charset="0"/>
            </a:endParaRPr>
          </a:p>
        </p:txBody>
      </p:sp>
      <p:sp>
        <p:nvSpPr>
          <p:cNvPr id="7" name="슬라이드 번호 개체 틀 6">
            <a:extLst>
              <a:ext uri="{FF2B5EF4-FFF2-40B4-BE49-F238E27FC236}">
                <a16:creationId xmlns:a16="http://schemas.microsoft.com/office/drawing/2014/main" id="{01F5F4CB-68C6-4059-9398-9A0A02755BA0}"/>
              </a:ext>
            </a:extLst>
          </p:cNvPr>
          <p:cNvSpPr>
            <a:spLocks noGrp="1"/>
          </p:cNvSpPr>
          <p:nvPr>
            <p:ph type="sldNum" sz="quarter" idx="12"/>
          </p:nvPr>
        </p:nvSpPr>
        <p:spPr/>
        <p:txBody>
          <a:bodyPr/>
          <a:lstStyle/>
          <a:p>
            <a:fld id="{836B6DB3-44B8-41C4-A846-21F6C6172237}" type="slidenum">
              <a:rPr lang="ko-KR" altLang="en-US" smtClean="0"/>
              <a:t>17</a:t>
            </a:fld>
            <a:endParaRPr lang="ko-KR" altLang="en-US"/>
          </a:p>
        </p:txBody>
      </p:sp>
    </p:spTree>
    <p:extLst>
      <p:ext uri="{BB962C8B-B14F-4D97-AF65-F5344CB8AC3E}">
        <p14:creationId xmlns:p14="http://schemas.microsoft.com/office/powerpoint/2010/main" val="372276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0D61E2E-A54D-4749-B1D0-E7382EC9DA9F}"/>
              </a:ext>
            </a:extLst>
          </p:cNvPr>
          <p:cNvSpPr>
            <a:spLocks noGrp="1"/>
          </p:cNvSpPr>
          <p:nvPr>
            <p:ph type="title"/>
          </p:nvPr>
        </p:nvSpPr>
        <p:spPr>
          <a:xfrm>
            <a:off x="126608" y="136525"/>
            <a:ext cx="11296723" cy="822356"/>
          </a:xfrm>
        </p:spPr>
        <p:txBody>
          <a:bodyPr>
            <a:noAutofit/>
          </a:bodyPr>
          <a:lstStyle/>
          <a:p>
            <a:pPr>
              <a:lnSpc>
                <a:spcPct val="150000"/>
              </a:lnSpc>
            </a:pPr>
            <a:r>
              <a:rPr lang="en-GB" altLang="ko-KR" b="1" dirty="0">
                <a:latin typeface="Times New Roman" panose="02020603050405020304" pitchFamily="18" charset="0"/>
                <a:ea typeface="+mj-lt"/>
                <a:cs typeface="Times New Roman" panose="02020603050405020304" pitchFamily="18" charset="0"/>
              </a:rPr>
              <a:t>6. Evidence that a temperature difference </a:t>
            </a:r>
            <a:br>
              <a:rPr lang="en-GB" altLang="ko-KR" b="1" dirty="0">
                <a:latin typeface="Times New Roman" panose="02020603050405020304" pitchFamily="18" charset="0"/>
                <a:ea typeface="+mj-lt"/>
                <a:cs typeface="Times New Roman" panose="02020603050405020304" pitchFamily="18" charset="0"/>
              </a:rPr>
            </a:br>
            <a:r>
              <a:rPr lang="en-GB" altLang="ko-KR" b="1" dirty="0">
                <a:latin typeface="Times New Roman" panose="02020603050405020304" pitchFamily="18" charset="0"/>
                <a:ea typeface="+mj-lt"/>
                <a:cs typeface="Times New Roman" panose="02020603050405020304" pitchFamily="18" charset="0"/>
              </a:rPr>
              <a:t>    creates an electromotive force</a:t>
            </a:r>
            <a:endParaRPr lang="ko-KR" dirty="0">
              <a:latin typeface="Times New Roman" panose="02020603050405020304" pitchFamily="18" charset="0"/>
              <a:ea typeface="맑은 고딕"/>
              <a:cs typeface="Times New Roman" panose="02020603050405020304" pitchFamily="18" charset="0"/>
            </a:endParaRPr>
          </a:p>
        </p:txBody>
      </p:sp>
      <p:sp>
        <p:nvSpPr>
          <p:cNvPr id="3" name="내용 개체 틀 2">
            <a:extLst>
              <a:ext uri="{FF2B5EF4-FFF2-40B4-BE49-F238E27FC236}">
                <a16:creationId xmlns:a16="http://schemas.microsoft.com/office/drawing/2014/main" id="{42C50E56-F682-4838-9C61-114F84B7368A}"/>
              </a:ext>
            </a:extLst>
          </p:cNvPr>
          <p:cNvSpPr>
            <a:spLocks noGrp="1"/>
          </p:cNvSpPr>
          <p:nvPr>
            <p:ph idx="1"/>
          </p:nvPr>
        </p:nvSpPr>
        <p:spPr>
          <a:xfrm>
            <a:off x="243839" y="1887637"/>
            <a:ext cx="11704321" cy="4336287"/>
          </a:xfrm>
        </p:spPr>
        <p:txBody>
          <a:bodyPr vert="horz" lIns="91440" tIns="45720" rIns="91440" bIns="45720" rtlCol="0" anchor="t">
            <a:normAutofit/>
          </a:bodyPr>
          <a:lstStyle/>
          <a:p>
            <a:pPr marL="0" indent="0">
              <a:lnSpc>
                <a:spcPct val="100000"/>
              </a:lnSpc>
              <a:buNone/>
            </a:pPr>
            <a:r>
              <a:rPr lang="en-GB" altLang="ko-KR" sz="2800" dirty="0">
                <a:latin typeface="Times New Roman" panose="02020603050405020304" pitchFamily="18" charset="0"/>
                <a:ea typeface="+mn-lt"/>
                <a:cs typeface="Times New Roman" panose="02020603050405020304" pitchFamily="18" charset="0"/>
              </a:rPr>
              <a:t>The following is evidence that a temperature difference creates an electromotive force.</a:t>
            </a:r>
            <a:r>
              <a:rPr lang="ko-KR" altLang="en-US" sz="2800" dirty="0">
                <a:latin typeface="Times New Roman" panose="02020603050405020304" pitchFamily="18" charset="0"/>
                <a:ea typeface="+mn-lt"/>
                <a:cs typeface="Times New Roman" panose="02020603050405020304" pitchFamily="18" charset="0"/>
              </a:rPr>
              <a:t> </a:t>
            </a:r>
            <a:endParaRPr lang="en-US" altLang="ko-KR" sz="2800" dirty="0">
              <a:latin typeface="Times New Roman" panose="02020603050405020304" pitchFamily="18" charset="0"/>
              <a:ea typeface="+mn-lt"/>
              <a:cs typeface="Times New Roman" panose="02020603050405020304" pitchFamily="18" charset="0"/>
            </a:endParaRPr>
          </a:p>
          <a:p>
            <a:pPr marL="0" indent="0">
              <a:lnSpc>
                <a:spcPct val="100000"/>
              </a:lnSpc>
              <a:buNone/>
            </a:pPr>
            <a:r>
              <a:rPr lang="en-GB" altLang="ko-KR" sz="2800" dirty="0">
                <a:latin typeface="Times New Roman" panose="02020603050405020304" pitchFamily="18" charset="0"/>
                <a:ea typeface="+mn-lt"/>
                <a:cs typeface="Times New Roman" panose="02020603050405020304" pitchFamily="18" charset="0"/>
              </a:rPr>
              <a:t>  1) When a sunspot occurs, a strong magnetic field is generated due to the temperature difference</a:t>
            </a:r>
            <a:r>
              <a:rPr lang="en-US" altLang="ko-KR" sz="2800" dirty="0">
                <a:latin typeface="Times New Roman" panose="02020603050405020304" pitchFamily="18" charset="0"/>
                <a:ea typeface="+mn-lt"/>
                <a:cs typeface="Times New Roman" panose="02020603050405020304" pitchFamily="18" charset="0"/>
              </a:rPr>
              <a:t> (temperature difference → current → magnetic field).</a:t>
            </a:r>
            <a:br>
              <a:rPr lang="en-US" altLang="ko-KR" sz="2800" dirty="0">
                <a:latin typeface="Times New Roman" panose="02020603050405020304" pitchFamily="18" charset="0"/>
                <a:ea typeface="+mn-lt"/>
                <a:cs typeface="Times New Roman" panose="02020603050405020304" pitchFamily="18" charset="0"/>
              </a:rPr>
            </a:br>
            <a:r>
              <a:rPr lang="ko-KR" altLang="en-US" sz="2800" dirty="0">
                <a:latin typeface="Times New Roman" panose="02020603050405020304" pitchFamily="18" charset="0"/>
                <a:ea typeface="+mn-lt"/>
                <a:cs typeface="Times New Roman" panose="02020603050405020304" pitchFamily="18" charset="0"/>
              </a:rPr>
              <a:t> </a:t>
            </a:r>
            <a:endParaRPr lang="en-US" altLang="ko-KR" sz="2800" dirty="0">
              <a:latin typeface="Times New Roman" panose="02020603050405020304" pitchFamily="18" charset="0"/>
              <a:ea typeface="+mn-lt"/>
              <a:cs typeface="Times New Roman" panose="02020603050405020304" pitchFamily="18" charset="0"/>
            </a:endParaRPr>
          </a:p>
          <a:p>
            <a:pPr marL="0" indent="0">
              <a:lnSpc>
                <a:spcPct val="100000"/>
              </a:lnSpc>
              <a:buNone/>
            </a:pPr>
            <a:r>
              <a:rPr lang="en-GB" altLang="ko-KR" sz="2800" dirty="0">
                <a:latin typeface="Times New Roman" panose="02020603050405020304" pitchFamily="18" charset="0"/>
                <a:ea typeface="+mn-lt"/>
                <a:cs typeface="Times New Roman" panose="02020603050405020304" pitchFamily="18" charset="0"/>
              </a:rPr>
              <a:t>  2) Lightning occurs when there is a large temperature difference in the atmosphere.</a:t>
            </a:r>
            <a:br>
              <a:rPr lang="en-GB" altLang="ko-KR" sz="2800" dirty="0">
                <a:latin typeface="Times New Roman" panose="02020603050405020304" pitchFamily="18" charset="0"/>
                <a:ea typeface="+mn-lt"/>
                <a:cs typeface="Times New Roman" panose="02020603050405020304" pitchFamily="18" charset="0"/>
              </a:rPr>
            </a:br>
            <a:endParaRPr lang="en-GB" altLang="ko-KR" sz="2800" dirty="0">
              <a:latin typeface="Times New Roman" panose="02020603050405020304" pitchFamily="18" charset="0"/>
              <a:ea typeface="+mn-lt"/>
              <a:cs typeface="Times New Roman" panose="02020603050405020304" pitchFamily="18" charset="0"/>
            </a:endParaRPr>
          </a:p>
          <a:p>
            <a:pPr marL="0" indent="0">
              <a:lnSpc>
                <a:spcPct val="100000"/>
              </a:lnSpc>
              <a:buNone/>
            </a:pPr>
            <a:r>
              <a:rPr lang="en-GB" altLang="ko-KR" sz="2800" dirty="0">
                <a:latin typeface="Times New Roman" panose="02020603050405020304" pitchFamily="18" charset="0"/>
                <a:ea typeface="+mn-lt"/>
                <a:cs typeface="Times New Roman" panose="02020603050405020304" pitchFamily="18" charset="0"/>
              </a:rPr>
              <a:t>  3) Static electricity of triboelectric </a:t>
            </a:r>
            <a:r>
              <a:rPr lang="en-US" altLang="ko-KR" sz="2800" dirty="0">
                <a:latin typeface="Times New Roman" panose="02020603050405020304" pitchFamily="18" charset="0"/>
                <a:ea typeface="+mn-lt"/>
                <a:cs typeface="Times New Roman" panose="02020603050405020304" pitchFamily="18" charset="0"/>
              </a:rPr>
              <a:t>is</a:t>
            </a:r>
            <a:r>
              <a:rPr lang="ko-KR" altLang="en-US" sz="2800" dirty="0">
                <a:latin typeface="Times New Roman" panose="02020603050405020304" pitchFamily="18" charset="0"/>
                <a:ea typeface="+mn-lt"/>
                <a:cs typeface="Times New Roman" panose="02020603050405020304" pitchFamily="18" charset="0"/>
              </a:rPr>
              <a:t> </a:t>
            </a:r>
            <a:r>
              <a:rPr lang="en-US" altLang="ko-KR" sz="2800" dirty="0">
                <a:latin typeface="Times New Roman" panose="02020603050405020304" pitchFamily="18" charset="0"/>
                <a:ea typeface="+mn-lt"/>
                <a:cs typeface="Times New Roman" panose="02020603050405020304" pitchFamily="18" charset="0"/>
              </a:rPr>
              <a:t>generated</a:t>
            </a:r>
            <a:r>
              <a:rPr lang="en-GB" altLang="ko-KR" sz="2800" dirty="0">
                <a:latin typeface="Times New Roman" panose="02020603050405020304" pitchFamily="18" charset="0"/>
                <a:ea typeface="+mn-lt"/>
                <a:cs typeface="Times New Roman" panose="02020603050405020304" pitchFamily="18" charset="0"/>
              </a:rPr>
              <a:t> by frictional heat.</a:t>
            </a:r>
          </a:p>
        </p:txBody>
      </p:sp>
      <p:sp>
        <p:nvSpPr>
          <p:cNvPr id="7" name="슬라이드 번호 개체 틀 6">
            <a:extLst>
              <a:ext uri="{FF2B5EF4-FFF2-40B4-BE49-F238E27FC236}">
                <a16:creationId xmlns:a16="http://schemas.microsoft.com/office/drawing/2014/main" id="{A3125F17-57FD-4C5D-8B49-E930FD63C119}"/>
              </a:ext>
            </a:extLst>
          </p:cNvPr>
          <p:cNvSpPr>
            <a:spLocks noGrp="1"/>
          </p:cNvSpPr>
          <p:nvPr>
            <p:ph type="sldNum" sz="quarter" idx="12"/>
          </p:nvPr>
        </p:nvSpPr>
        <p:spPr/>
        <p:txBody>
          <a:bodyPr/>
          <a:lstStyle/>
          <a:p>
            <a:fld id="{836B6DB3-44B8-41C4-A846-21F6C6172237}" type="slidenum">
              <a:rPr lang="ko-KR" altLang="en-US" smtClean="0"/>
              <a:t>18</a:t>
            </a:fld>
            <a:endParaRPr lang="ko-KR" altLang="en-US"/>
          </a:p>
        </p:txBody>
      </p:sp>
    </p:spTree>
    <p:extLst>
      <p:ext uri="{BB962C8B-B14F-4D97-AF65-F5344CB8AC3E}">
        <p14:creationId xmlns:p14="http://schemas.microsoft.com/office/powerpoint/2010/main" val="4057628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a:extLst>
              <a:ext uri="{FF2B5EF4-FFF2-40B4-BE49-F238E27FC236}">
                <a16:creationId xmlns:a16="http://schemas.microsoft.com/office/drawing/2014/main" id="{26655CBC-BF6F-4F9F-A101-C18D6D26FA49}"/>
              </a:ext>
            </a:extLst>
          </p:cNvPr>
          <p:cNvSpPr>
            <a:spLocks noGrp="1"/>
          </p:cNvSpPr>
          <p:nvPr>
            <p:ph type="title"/>
          </p:nvPr>
        </p:nvSpPr>
        <p:spPr>
          <a:xfrm>
            <a:off x="194603" y="44605"/>
            <a:ext cx="11296723" cy="1095426"/>
          </a:xfrm>
        </p:spPr>
        <p:txBody>
          <a:bodyPr>
            <a:noAutofit/>
          </a:bodyPr>
          <a:lstStyle/>
          <a:p>
            <a:r>
              <a:rPr lang="en-GB" altLang="ko-KR" sz="3200" b="1" dirty="0">
                <a:latin typeface="Times New Roman" panose="02020603050405020304" pitchFamily="18" charset="0"/>
                <a:ea typeface="+mj-lt"/>
                <a:cs typeface="Times New Roman" panose="02020603050405020304" pitchFamily="18" charset="0"/>
              </a:rPr>
              <a:t>6. Evidence that a temperature difference creates an</a:t>
            </a:r>
            <a:br>
              <a:rPr lang="en-GB" altLang="ko-KR" sz="3200" b="1" dirty="0">
                <a:latin typeface="Times New Roman" panose="02020603050405020304" pitchFamily="18" charset="0"/>
                <a:ea typeface="+mj-lt"/>
                <a:cs typeface="Times New Roman" panose="02020603050405020304" pitchFamily="18" charset="0"/>
              </a:rPr>
            </a:br>
            <a:r>
              <a:rPr lang="en-GB" altLang="ko-KR" sz="3200" b="1" dirty="0">
                <a:latin typeface="Times New Roman" panose="02020603050405020304" pitchFamily="18" charset="0"/>
                <a:ea typeface="+mj-lt"/>
                <a:cs typeface="Times New Roman" panose="02020603050405020304" pitchFamily="18" charset="0"/>
              </a:rPr>
              <a:t> electromotive force</a:t>
            </a:r>
            <a:br>
              <a:rPr lang="en-GB" altLang="ko-KR" b="1" dirty="0">
                <a:latin typeface="Times New Roman" panose="02020603050405020304" pitchFamily="18" charset="0"/>
                <a:ea typeface="+mj-lt"/>
                <a:cs typeface="Times New Roman" panose="02020603050405020304" pitchFamily="18" charset="0"/>
              </a:rPr>
            </a:br>
            <a:r>
              <a:rPr lang="en-GB" altLang="ko-KR" b="1" dirty="0">
                <a:latin typeface="Times New Roman" panose="02020603050405020304" pitchFamily="18" charset="0"/>
                <a:ea typeface="+mj-lt"/>
                <a:cs typeface="Times New Roman" panose="02020603050405020304" pitchFamily="18" charset="0"/>
              </a:rPr>
              <a:t>    </a:t>
            </a:r>
            <a:endParaRPr lang="ko-KR" dirty="0">
              <a:latin typeface="Times New Roman" panose="02020603050405020304" pitchFamily="18" charset="0"/>
              <a:ea typeface="맑은 고딕"/>
              <a:cs typeface="Times New Roman" panose="02020603050405020304" pitchFamily="18" charset="0"/>
            </a:endParaRPr>
          </a:p>
        </p:txBody>
      </p:sp>
      <p:sp>
        <p:nvSpPr>
          <p:cNvPr id="3" name="내용 개체 틀 2">
            <a:extLst>
              <a:ext uri="{FF2B5EF4-FFF2-40B4-BE49-F238E27FC236}">
                <a16:creationId xmlns:a16="http://schemas.microsoft.com/office/drawing/2014/main" id="{3CC46BB2-0D0F-41C6-9C06-C4DADD86CE52}"/>
              </a:ext>
            </a:extLst>
          </p:cNvPr>
          <p:cNvSpPr>
            <a:spLocks noGrp="1"/>
          </p:cNvSpPr>
          <p:nvPr>
            <p:ph idx="1"/>
          </p:nvPr>
        </p:nvSpPr>
        <p:spPr>
          <a:xfrm>
            <a:off x="194603" y="1187533"/>
            <a:ext cx="11802793" cy="5960400"/>
          </a:xfrm>
        </p:spPr>
        <p:txBody>
          <a:bodyPr>
            <a:normAutofit/>
          </a:bodyPr>
          <a:lstStyle/>
          <a:p>
            <a:pPr marL="0" indent="0">
              <a:lnSpc>
                <a:spcPct val="120000"/>
              </a:lnSpc>
              <a:buNone/>
            </a:pPr>
            <a:r>
              <a:rPr lang="en-GB" altLang="ko-KR" sz="2800" dirty="0">
                <a:latin typeface="Arial"/>
                <a:ea typeface="+mn-lt"/>
                <a:cs typeface="+mn-lt"/>
              </a:rPr>
              <a:t> </a:t>
            </a:r>
            <a:r>
              <a:rPr lang="en-GB" altLang="ko-KR" sz="3600" dirty="0">
                <a:latin typeface="Arial" panose="020B0604020202020204" pitchFamily="34" charset="0"/>
                <a:ea typeface="+mn-lt"/>
                <a:cs typeface="Arial" panose="020B0604020202020204" pitchFamily="34" charset="0"/>
              </a:rPr>
              <a:t> </a:t>
            </a:r>
            <a:r>
              <a:rPr lang="en-GB" altLang="ko-KR" sz="3000" dirty="0">
                <a:latin typeface="Times New Roman" panose="02020603050405020304" pitchFamily="18" charset="0"/>
                <a:ea typeface="+mn-lt"/>
                <a:cs typeface="Times New Roman" panose="02020603050405020304" pitchFamily="18" charset="0"/>
              </a:rPr>
              <a:t>4) Earth’s magnetic field </a:t>
            </a:r>
            <a:r>
              <a:rPr lang="en-US" altLang="ko-KR" sz="3000" dirty="0">
                <a:latin typeface="Times New Roman" panose="02020603050405020304" pitchFamily="18" charset="0"/>
                <a:ea typeface="+mn-lt"/>
                <a:cs typeface="Times New Roman" panose="02020603050405020304" pitchFamily="18" charset="0"/>
              </a:rPr>
              <a:t>is </a:t>
            </a:r>
            <a:r>
              <a:rPr lang="en-GB" altLang="ko-KR" sz="3000" dirty="0">
                <a:latin typeface="Times New Roman" panose="02020603050405020304" pitchFamily="18" charset="0"/>
                <a:ea typeface="+mn-lt"/>
                <a:cs typeface="Times New Roman" panose="02020603050405020304" pitchFamily="18" charset="0"/>
              </a:rPr>
              <a:t>caused by global temperature difference.</a:t>
            </a:r>
          </a:p>
          <a:p>
            <a:pPr marL="0" indent="0">
              <a:lnSpc>
                <a:spcPct val="120000"/>
              </a:lnSpc>
              <a:buNone/>
            </a:pPr>
            <a:r>
              <a:rPr lang="en-GB" altLang="ko-KR" sz="3000" dirty="0">
                <a:latin typeface="Times New Roman" panose="02020603050405020304" pitchFamily="18" charset="0"/>
                <a:ea typeface="+mn-lt"/>
                <a:cs typeface="Times New Roman" panose="02020603050405020304" pitchFamily="18" charset="0"/>
              </a:rPr>
              <a:t>   The daily variation in the Earth's magnetic field, the maximum horizontal component appears between 14:00 and 15:00.</a:t>
            </a:r>
            <a:endParaRPr lang="ko-KR" altLang="ko-KR" sz="3000" dirty="0">
              <a:latin typeface="Times New Roman" panose="02020603050405020304" pitchFamily="18" charset="0"/>
              <a:ea typeface="맑은 고딕"/>
              <a:cs typeface="Times New Roman" panose="02020603050405020304" pitchFamily="18" charset="0"/>
            </a:endParaRPr>
          </a:p>
          <a:p>
            <a:pPr marL="0" indent="0">
              <a:lnSpc>
                <a:spcPct val="120000"/>
              </a:lnSpc>
              <a:buNone/>
            </a:pPr>
            <a:r>
              <a:rPr lang="en-GB" altLang="ko-KR" sz="3000" dirty="0">
                <a:latin typeface="Times New Roman" panose="02020603050405020304" pitchFamily="18" charset="0"/>
                <a:ea typeface="+mn-lt"/>
                <a:cs typeface="Times New Roman" panose="02020603050405020304" pitchFamily="18" charset="0"/>
              </a:rPr>
              <a:t>   </a:t>
            </a:r>
            <a:r>
              <a:rPr lang="ko-KR" altLang="en-US" sz="3000" dirty="0">
                <a:latin typeface="Times New Roman" panose="02020603050405020304" pitchFamily="18" charset="0"/>
                <a:ea typeface="+mn-lt"/>
                <a:cs typeface="Times New Roman" panose="02020603050405020304" pitchFamily="18" charset="0"/>
              </a:rPr>
              <a:t>→</a:t>
            </a:r>
            <a:r>
              <a:rPr lang="en-GB" altLang="ko-KR" sz="3000" dirty="0">
                <a:latin typeface="Times New Roman" panose="02020603050405020304" pitchFamily="18" charset="0"/>
                <a:ea typeface="+mn-lt"/>
                <a:cs typeface="Times New Roman" panose="02020603050405020304" pitchFamily="18" charset="0"/>
              </a:rPr>
              <a:t> coincides with the daily variation in the Earth's magnetic field and the daily variation in temperature.</a:t>
            </a:r>
            <a:r>
              <a:rPr lang="ko-KR" altLang="en-US" sz="3000" dirty="0">
                <a:latin typeface="Times New Roman" panose="02020603050405020304" pitchFamily="18" charset="0"/>
                <a:ea typeface="+mn-lt"/>
                <a:cs typeface="Times New Roman" panose="02020603050405020304" pitchFamily="18" charset="0"/>
              </a:rPr>
              <a:t> </a:t>
            </a:r>
            <a:endParaRPr lang="en-US" altLang="ko-KR" sz="3000" dirty="0">
              <a:latin typeface="Times New Roman" panose="02020603050405020304" pitchFamily="18" charset="0"/>
              <a:ea typeface="+mn-lt"/>
              <a:cs typeface="Times New Roman" panose="02020603050405020304" pitchFamily="18" charset="0"/>
            </a:endParaRPr>
          </a:p>
          <a:p>
            <a:pPr marL="0" indent="0">
              <a:lnSpc>
                <a:spcPct val="120000"/>
              </a:lnSpc>
              <a:buNone/>
            </a:pPr>
            <a:r>
              <a:rPr lang="en-GB" altLang="ko-KR" sz="3000" dirty="0">
                <a:latin typeface="Times New Roman" panose="02020603050405020304" pitchFamily="18" charset="0"/>
                <a:ea typeface="+mn-lt"/>
                <a:cs typeface="Times New Roman" panose="02020603050405020304" pitchFamily="18" charset="0"/>
              </a:rPr>
              <a:t>  </a:t>
            </a:r>
            <a:r>
              <a:rPr lang="ko-KR" altLang="en-US" sz="3000" dirty="0">
                <a:latin typeface="Times New Roman" panose="02020603050405020304" pitchFamily="18" charset="0"/>
                <a:ea typeface="+mn-lt"/>
                <a:cs typeface="Times New Roman" panose="02020603050405020304" pitchFamily="18" charset="0"/>
              </a:rPr>
              <a:t>→ </a:t>
            </a:r>
            <a:r>
              <a:rPr lang="en-GB" altLang="ko-KR" sz="3000" dirty="0">
                <a:latin typeface="Times New Roman" panose="02020603050405020304" pitchFamily="18" charset="0"/>
                <a:ea typeface="+mn-lt"/>
                <a:cs typeface="Times New Roman" panose="02020603050405020304" pitchFamily="18" charset="0"/>
              </a:rPr>
              <a:t>temperature difference generates a current </a:t>
            </a:r>
          </a:p>
          <a:p>
            <a:pPr marL="0" indent="0">
              <a:lnSpc>
                <a:spcPct val="120000"/>
              </a:lnSpc>
              <a:buNone/>
            </a:pPr>
            <a:r>
              <a:rPr lang="en-GB" altLang="ko-KR" sz="3000" dirty="0">
                <a:latin typeface="Times New Roman" panose="02020603050405020304" pitchFamily="18" charset="0"/>
                <a:ea typeface="+mn-lt"/>
                <a:cs typeface="Times New Roman" panose="02020603050405020304" pitchFamily="18" charset="0"/>
              </a:rPr>
              <a:t>  </a:t>
            </a:r>
            <a:r>
              <a:rPr lang="ko-KR" altLang="en-US" sz="3000" dirty="0">
                <a:latin typeface="Times New Roman" panose="02020603050405020304" pitchFamily="18" charset="0"/>
                <a:ea typeface="+mn-lt"/>
                <a:cs typeface="Times New Roman" panose="02020603050405020304" pitchFamily="18" charset="0"/>
              </a:rPr>
              <a:t>→ </a:t>
            </a:r>
            <a:r>
              <a:rPr lang="en-GB" altLang="ko-KR" sz="3000" dirty="0">
                <a:latin typeface="Times New Roman" panose="02020603050405020304" pitchFamily="18" charset="0"/>
                <a:ea typeface="+mn-lt"/>
                <a:cs typeface="Times New Roman" panose="02020603050405020304" pitchFamily="18" charset="0"/>
              </a:rPr>
              <a:t>evidence of the generation of a magnetic field.</a:t>
            </a:r>
            <a:endParaRPr lang="ko-KR" altLang="ko-KR" sz="3000" dirty="0">
              <a:latin typeface="Times New Roman" panose="02020603050405020304" pitchFamily="18" charset="0"/>
              <a:ea typeface="맑은 고딕"/>
              <a:cs typeface="Times New Roman" panose="02020603050405020304" pitchFamily="18" charset="0"/>
            </a:endParaRPr>
          </a:p>
          <a:p>
            <a:pPr marL="0" indent="0">
              <a:lnSpc>
                <a:spcPct val="120000"/>
              </a:lnSpc>
              <a:buNone/>
            </a:pPr>
            <a:r>
              <a:rPr lang="en-GB" altLang="ko-KR" sz="3000" dirty="0">
                <a:latin typeface="Times New Roman" panose="02020603050405020304" pitchFamily="18" charset="0"/>
                <a:ea typeface="+mn-lt"/>
                <a:cs typeface="Times New Roman" panose="02020603050405020304" pitchFamily="18" charset="0"/>
              </a:rPr>
              <a:t>  </a:t>
            </a:r>
            <a:r>
              <a:rPr lang="ko-KR" altLang="en-US" sz="3000" dirty="0">
                <a:latin typeface="Times New Roman" panose="02020603050405020304" pitchFamily="18" charset="0"/>
                <a:ea typeface="+mn-lt"/>
                <a:cs typeface="Times New Roman" panose="02020603050405020304" pitchFamily="18" charset="0"/>
              </a:rPr>
              <a:t>→ </a:t>
            </a:r>
            <a:r>
              <a:rPr lang="en-GB" altLang="ko-KR" sz="3000" dirty="0">
                <a:latin typeface="Times New Roman" panose="02020603050405020304" pitchFamily="18" charset="0"/>
                <a:ea typeface="+mn-lt"/>
                <a:cs typeface="Times New Roman" panose="02020603050405020304" pitchFamily="18" charset="0"/>
              </a:rPr>
              <a:t>evidence that the Earth's magnetic field is related to temperature difference.</a:t>
            </a:r>
          </a:p>
          <a:p>
            <a:pPr marL="0" indent="0">
              <a:lnSpc>
                <a:spcPct val="150000"/>
              </a:lnSpc>
              <a:buNone/>
            </a:pPr>
            <a:endParaRPr lang="en-US" altLang="ko-KR" sz="3600" dirty="0">
              <a:latin typeface="Times New Roman" panose="02020603050405020304" pitchFamily="18" charset="0"/>
              <a:ea typeface="+mn-lt"/>
              <a:cs typeface="Times New Roman" panose="02020603050405020304" pitchFamily="18" charset="0"/>
            </a:endParaRPr>
          </a:p>
        </p:txBody>
      </p:sp>
      <p:sp>
        <p:nvSpPr>
          <p:cNvPr id="7" name="슬라이드 번호 개체 틀 6">
            <a:extLst>
              <a:ext uri="{FF2B5EF4-FFF2-40B4-BE49-F238E27FC236}">
                <a16:creationId xmlns:a16="http://schemas.microsoft.com/office/drawing/2014/main" id="{FAC127C9-179D-49B6-B89A-8AB5CD1EBD17}"/>
              </a:ext>
            </a:extLst>
          </p:cNvPr>
          <p:cNvSpPr>
            <a:spLocks noGrp="1"/>
          </p:cNvSpPr>
          <p:nvPr>
            <p:ph type="sldNum" sz="quarter" idx="12"/>
          </p:nvPr>
        </p:nvSpPr>
        <p:spPr/>
        <p:txBody>
          <a:bodyPr/>
          <a:lstStyle/>
          <a:p>
            <a:fld id="{836B6DB3-44B8-41C4-A846-21F6C6172237}" type="slidenum">
              <a:rPr lang="ko-KR" altLang="en-US" smtClean="0"/>
              <a:t>19</a:t>
            </a:fld>
            <a:endParaRPr lang="ko-KR" altLang="en-US" dirty="0"/>
          </a:p>
        </p:txBody>
      </p:sp>
    </p:spTree>
    <p:extLst>
      <p:ext uri="{BB962C8B-B14F-4D97-AF65-F5344CB8AC3E}">
        <p14:creationId xmlns:p14="http://schemas.microsoft.com/office/powerpoint/2010/main" val="184774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286FD39-EC02-406E-85EF-823AC138A242}"/>
              </a:ext>
            </a:extLst>
          </p:cNvPr>
          <p:cNvSpPr>
            <a:spLocks noGrp="1"/>
          </p:cNvSpPr>
          <p:nvPr>
            <p:ph type="title"/>
          </p:nvPr>
        </p:nvSpPr>
        <p:spPr>
          <a:xfrm>
            <a:off x="838200" y="365126"/>
            <a:ext cx="10515600" cy="704020"/>
          </a:xfrm>
        </p:spPr>
        <p:txBody>
          <a:bodyPr>
            <a:normAutofit/>
          </a:bodyPr>
          <a:lstStyle/>
          <a:p>
            <a:pPr algn="ctr"/>
            <a:r>
              <a:rPr lang="en-US" altLang="ko-KR" sz="4000" b="1" dirty="0">
                <a:latin typeface="Times New Roman" panose="02020603050405020304" pitchFamily="18" charset="0"/>
                <a:cs typeface="Times New Roman" panose="02020603050405020304" pitchFamily="18" charset="0"/>
              </a:rPr>
              <a:t>Contents</a:t>
            </a:r>
            <a:endParaRPr lang="ko-KR" altLang="en-US" sz="4000" b="1" dirty="0">
              <a:latin typeface="Times New Roman" panose="02020603050405020304" pitchFamily="18" charset="0"/>
              <a:cs typeface="Times New Roman" panose="02020603050405020304" pitchFamily="18" charset="0"/>
            </a:endParaRPr>
          </a:p>
        </p:txBody>
      </p:sp>
      <p:sp>
        <p:nvSpPr>
          <p:cNvPr id="3" name="내용 개체 틀 2">
            <a:extLst>
              <a:ext uri="{FF2B5EF4-FFF2-40B4-BE49-F238E27FC236}">
                <a16:creationId xmlns:a16="http://schemas.microsoft.com/office/drawing/2014/main" id="{895D91CD-76E3-41D4-AC6E-655A87675A15}"/>
              </a:ext>
            </a:extLst>
          </p:cNvPr>
          <p:cNvSpPr>
            <a:spLocks noGrp="1"/>
          </p:cNvSpPr>
          <p:nvPr>
            <p:ph idx="1"/>
          </p:nvPr>
        </p:nvSpPr>
        <p:spPr>
          <a:xfrm>
            <a:off x="211873" y="1385057"/>
            <a:ext cx="12191999" cy="5107817"/>
          </a:xfrm>
        </p:spPr>
        <p:txBody>
          <a:bodyPr>
            <a:normAutofit/>
          </a:bodyPr>
          <a:lstStyle/>
          <a:p>
            <a:endParaRPr lang="en-GB" altLang="ko-KR" sz="2000" b="1" dirty="0">
              <a:latin typeface="Times New Roman" panose="02020603050405020304" pitchFamily="18" charset="0"/>
              <a:ea typeface="+mj-lt"/>
              <a:cs typeface="Times New Roman" panose="02020603050405020304" pitchFamily="18" charset="0"/>
            </a:endParaRPr>
          </a:p>
          <a:p>
            <a:r>
              <a:rPr lang="en-GB" altLang="ko-KR" sz="2400" b="1" dirty="0">
                <a:latin typeface="Times New Roman" panose="02020603050405020304" pitchFamily="18" charset="0"/>
                <a:ea typeface="+mj-lt"/>
                <a:cs typeface="Times New Roman" panose="02020603050405020304" pitchFamily="18" charset="0"/>
              </a:rPr>
              <a:t>1. Introduction</a:t>
            </a:r>
          </a:p>
          <a:p>
            <a:r>
              <a:rPr lang="en-GB" altLang="ko-KR" sz="2400" b="1" dirty="0">
                <a:latin typeface="Times New Roman" panose="02020603050405020304" pitchFamily="18" charset="0"/>
                <a:ea typeface="+mj-lt"/>
                <a:cs typeface="Times New Roman" panose="02020603050405020304" pitchFamily="18" charset="0"/>
              </a:rPr>
              <a:t>2. Thermoelectric effect experiment</a:t>
            </a:r>
            <a:endParaRPr lang="en-US" altLang="ko-KR" sz="2400" b="1" dirty="0">
              <a:latin typeface="Times New Roman" panose="02020603050405020304" pitchFamily="18" charset="0"/>
              <a:ea typeface="+mj-lt"/>
              <a:cs typeface="Times New Roman" panose="02020603050405020304" pitchFamily="18" charset="0"/>
            </a:endParaRPr>
          </a:p>
          <a:p>
            <a:r>
              <a:rPr lang="en-GB" altLang="ko-KR" sz="2400" b="1" dirty="0">
                <a:latin typeface="Times New Roman" panose="02020603050405020304" pitchFamily="18" charset="0"/>
                <a:ea typeface="+mj-lt"/>
                <a:cs typeface="Times New Roman" panose="02020603050405020304" pitchFamily="18" charset="0"/>
              </a:rPr>
              <a:t>3. The cause of triboelectricity is the temperature difference </a:t>
            </a:r>
            <a:br>
              <a:rPr lang="en-GB" altLang="ko-KR" sz="2400" b="1" dirty="0">
                <a:latin typeface="Times New Roman" panose="02020603050405020304" pitchFamily="18" charset="0"/>
                <a:ea typeface="+mj-lt"/>
                <a:cs typeface="Times New Roman" panose="02020603050405020304" pitchFamily="18" charset="0"/>
              </a:rPr>
            </a:br>
            <a:r>
              <a:rPr lang="en-GB" altLang="ko-KR" sz="2400" b="1" dirty="0">
                <a:latin typeface="Times New Roman" panose="02020603050405020304" pitchFamily="18" charset="0"/>
                <a:ea typeface="+mj-lt"/>
                <a:cs typeface="Times New Roman" panose="02020603050405020304" pitchFamily="18" charset="0"/>
              </a:rPr>
              <a:t>    caused by friction heat</a:t>
            </a:r>
          </a:p>
          <a:p>
            <a:r>
              <a:rPr lang="en-GB" altLang="ko-KR" sz="2400" b="1" dirty="0">
                <a:latin typeface="Times New Roman" panose="02020603050405020304" pitchFamily="18" charset="0"/>
                <a:ea typeface="+mj-lt"/>
                <a:cs typeface="Times New Roman" panose="02020603050405020304" pitchFamily="18" charset="0"/>
              </a:rPr>
              <a:t>4. The cause of the strong magnetic field when sunspots occur</a:t>
            </a:r>
          </a:p>
          <a:p>
            <a:r>
              <a:rPr lang="en-US" altLang="ko-KR" sz="2400" b="1" dirty="0">
                <a:latin typeface="Times New Roman" panose="02020603050405020304" pitchFamily="18" charset="0"/>
                <a:ea typeface="+mj-lt"/>
                <a:cs typeface="Times New Roman" panose="02020603050405020304" pitchFamily="18" charset="0"/>
              </a:rPr>
              <a:t>5. Causes of Earth's Magnetism </a:t>
            </a:r>
          </a:p>
          <a:p>
            <a:r>
              <a:rPr lang="en-GB" altLang="ko-KR" sz="2400" b="1" dirty="0">
                <a:latin typeface="Times New Roman" panose="02020603050405020304" pitchFamily="18" charset="0"/>
                <a:ea typeface="+mj-lt"/>
                <a:cs typeface="Times New Roman" panose="02020603050405020304" pitchFamily="18" charset="0"/>
              </a:rPr>
              <a:t>6. Evidence that a temperature difference creates an electromotive force</a:t>
            </a:r>
            <a:r>
              <a:rPr lang="ko-KR" altLang="en-US" sz="2400" b="1" dirty="0">
                <a:latin typeface="Times New Roman" panose="02020603050405020304" pitchFamily="18" charset="0"/>
                <a:ea typeface="+mj-lt"/>
                <a:cs typeface="Times New Roman" panose="02020603050405020304" pitchFamily="18" charset="0"/>
              </a:rPr>
              <a:t> </a:t>
            </a:r>
            <a:endParaRPr lang="en-US" altLang="ko-KR" sz="2400" b="1" dirty="0">
              <a:latin typeface="Times New Roman" panose="02020603050405020304" pitchFamily="18" charset="0"/>
              <a:ea typeface="+mj-lt"/>
              <a:cs typeface="Times New Roman" panose="02020603050405020304" pitchFamily="18" charset="0"/>
            </a:endParaRPr>
          </a:p>
          <a:p>
            <a:r>
              <a:rPr lang="en-GB" altLang="ko-KR" sz="2400" b="1" dirty="0">
                <a:latin typeface="Times New Roman" panose="02020603050405020304" pitchFamily="18" charset="0"/>
                <a:ea typeface="+mj-lt"/>
                <a:cs typeface="Times New Roman" panose="02020603050405020304" pitchFamily="18" charset="0"/>
              </a:rPr>
              <a:t>7. Discussion</a:t>
            </a:r>
            <a:r>
              <a:rPr lang="ko-KR" altLang="en-US" sz="2400" b="1" dirty="0">
                <a:latin typeface="Times New Roman" panose="02020603050405020304" pitchFamily="18" charset="0"/>
                <a:ea typeface="+mj-lt"/>
                <a:cs typeface="Times New Roman" panose="02020603050405020304" pitchFamily="18" charset="0"/>
              </a:rPr>
              <a:t> </a:t>
            </a:r>
            <a:endParaRPr lang="ko-KR" altLang="en-US" sz="3200" dirty="0">
              <a:latin typeface="Times New Roman" panose="02020603050405020304" pitchFamily="18" charset="0"/>
              <a:ea typeface="+mn-lt"/>
              <a:cs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CB1E772E-3BEC-42B7-AA6F-FC3FAC994242}"/>
              </a:ext>
            </a:extLst>
          </p:cNvPr>
          <p:cNvSpPr>
            <a:spLocks noGrp="1"/>
          </p:cNvSpPr>
          <p:nvPr>
            <p:ph type="sldNum" sz="quarter" idx="12"/>
          </p:nvPr>
        </p:nvSpPr>
        <p:spPr/>
        <p:txBody>
          <a:bodyPr/>
          <a:lstStyle/>
          <a:p>
            <a:fld id="{836B6DB3-44B8-41C4-A846-21F6C6172237}" type="slidenum">
              <a:rPr lang="ko-KR" altLang="en-US" smtClean="0"/>
              <a:t>2</a:t>
            </a:fld>
            <a:endParaRPr lang="ko-KR" altLang="en-US"/>
          </a:p>
        </p:txBody>
      </p:sp>
    </p:spTree>
    <p:extLst>
      <p:ext uri="{BB962C8B-B14F-4D97-AF65-F5344CB8AC3E}">
        <p14:creationId xmlns:p14="http://schemas.microsoft.com/office/powerpoint/2010/main" val="309261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12C3B6B1-E75B-4867-9F2C-353C63F6FC43}"/>
              </a:ext>
            </a:extLst>
          </p:cNvPr>
          <p:cNvSpPr>
            <a:spLocks noGrp="1"/>
          </p:cNvSpPr>
          <p:nvPr>
            <p:ph idx="1"/>
          </p:nvPr>
        </p:nvSpPr>
        <p:spPr>
          <a:xfrm>
            <a:off x="293533" y="1576553"/>
            <a:ext cx="11408899" cy="5538080"/>
          </a:xfrm>
        </p:spPr>
        <p:txBody>
          <a:bodyPr>
            <a:normAutofit/>
          </a:bodyPr>
          <a:lstStyle/>
          <a:p>
            <a:pPr marL="0" indent="0">
              <a:buNone/>
            </a:pPr>
            <a:r>
              <a:rPr lang="en-GB" altLang="ko-KR" sz="2800" dirty="0">
                <a:latin typeface="Arial" panose="020B0604020202020204" pitchFamily="34" charset="0"/>
                <a:ea typeface="+mn-lt"/>
                <a:cs typeface="Arial" panose="020B0604020202020204" pitchFamily="34" charset="0"/>
              </a:rPr>
              <a:t> </a:t>
            </a:r>
            <a:r>
              <a:rPr lang="en-GB" altLang="ko-KR" sz="2800" dirty="0">
                <a:latin typeface="Times New Roman" panose="02020603050405020304" pitchFamily="18" charset="0"/>
                <a:ea typeface="+mn-lt"/>
                <a:cs typeface="Times New Roman" panose="02020603050405020304" pitchFamily="18" charset="0"/>
              </a:rPr>
              <a:t>5) Spark emission takes place due to the temperature difference during </a:t>
            </a:r>
          </a:p>
          <a:p>
            <a:pPr marL="0" indent="0">
              <a:buNone/>
            </a:pPr>
            <a:r>
              <a:rPr lang="en-GB" altLang="ko-KR" sz="2800" dirty="0">
                <a:latin typeface="Times New Roman" panose="02020603050405020304" pitchFamily="18" charset="0"/>
                <a:ea typeface="+mn-lt"/>
                <a:cs typeface="Times New Roman" panose="02020603050405020304" pitchFamily="18" charset="0"/>
              </a:rPr>
              <a:t>      </a:t>
            </a:r>
            <a:r>
              <a:rPr lang="en-US" altLang="ko-KR" sz="2800" dirty="0">
                <a:latin typeface="Times New Roman" panose="02020603050405020304" pitchFamily="18" charset="0"/>
                <a:ea typeface="+mn-lt"/>
                <a:cs typeface="Times New Roman" panose="02020603050405020304" pitchFamily="18" charset="0"/>
              </a:rPr>
              <a:t>the</a:t>
            </a:r>
            <a:r>
              <a:rPr lang="ko-KR" altLang="en-US" sz="2800" dirty="0">
                <a:latin typeface="Times New Roman" panose="02020603050405020304" pitchFamily="18" charset="0"/>
                <a:ea typeface="+mn-lt"/>
                <a:cs typeface="Times New Roman" panose="02020603050405020304" pitchFamily="18" charset="0"/>
              </a:rPr>
              <a:t> </a:t>
            </a:r>
            <a:r>
              <a:rPr lang="en-GB" altLang="ko-KR" sz="2800" dirty="0">
                <a:latin typeface="Times New Roman" panose="02020603050405020304" pitchFamily="18" charset="0"/>
                <a:ea typeface="+mn-lt"/>
                <a:cs typeface="Times New Roman" panose="02020603050405020304" pitchFamily="18" charset="0"/>
              </a:rPr>
              <a:t>volcanic eruption.</a:t>
            </a:r>
          </a:p>
          <a:p>
            <a:pPr marL="0" indent="0">
              <a:buNone/>
            </a:pPr>
            <a:r>
              <a:rPr lang="en-GB" altLang="ko-KR" sz="2800" dirty="0">
                <a:latin typeface="Times New Roman" panose="02020603050405020304" pitchFamily="18" charset="0"/>
                <a:ea typeface="+mn-lt"/>
                <a:cs typeface="Times New Roman" panose="02020603050405020304" pitchFamily="18" charset="0"/>
              </a:rPr>
              <a:t>  6) In case of a large fire, sparks are generated </a:t>
            </a:r>
            <a:r>
              <a:rPr lang="en-US" altLang="ko-KR" sz="2800" dirty="0">
                <a:latin typeface="Times New Roman" panose="02020603050405020304" pitchFamily="18" charset="0"/>
                <a:ea typeface="+mn-lt"/>
                <a:cs typeface="Times New Roman" panose="02020603050405020304" pitchFamily="18" charset="0"/>
              </a:rPr>
              <a:t>due</a:t>
            </a:r>
            <a:r>
              <a:rPr lang="ko-KR" altLang="en-US" sz="2800" dirty="0">
                <a:latin typeface="Times New Roman" panose="02020603050405020304" pitchFamily="18" charset="0"/>
                <a:ea typeface="+mn-lt"/>
                <a:cs typeface="Times New Roman" panose="02020603050405020304" pitchFamily="18" charset="0"/>
              </a:rPr>
              <a:t> </a:t>
            </a:r>
            <a:r>
              <a:rPr lang="en-US" altLang="ko-KR" sz="2800" dirty="0">
                <a:latin typeface="Times New Roman" panose="02020603050405020304" pitchFamily="18" charset="0"/>
                <a:ea typeface="+mn-lt"/>
                <a:cs typeface="Times New Roman" panose="02020603050405020304" pitchFamily="18" charset="0"/>
              </a:rPr>
              <a:t>to</a:t>
            </a:r>
            <a:r>
              <a:rPr lang="en-GB" altLang="ko-KR" sz="2800" dirty="0">
                <a:latin typeface="Times New Roman" panose="02020603050405020304" pitchFamily="18" charset="0"/>
                <a:ea typeface="+mn-lt"/>
                <a:cs typeface="Times New Roman" panose="02020603050405020304" pitchFamily="18" charset="0"/>
              </a:rPr>
              <a:t> the temperature difference.</a:t>
            </a:r>
          </a:p>
          <a:p>
            <a:pPr marL="0" indent="0">
              <a:buNone/>
            </a:pPr>
            <a:r>
              <a:rPr lang="en-GB" altLang="ko-KR" sz="2800" dirty="0">
                <a:latin typeface="Times New Roman" panose="02020603050405020304" pitchFamily="18" charset="0"/>
                <a:ea typeface="+mn-lt"/>
                <a:cs typeface="Times New Roman" panose="02020603050405020304" pitchFamily="18" charset="0"/>
              </a:rPr>
              <a:t>  7) In case of nuclear explosion, spark discharge </a:t>
            </a:r>
            <a:r>
              <a:rPr lang="en-US" altLang="ko-KR" sz="2800" dirty="0">
                <a:latin typeface="Times New Roman" panose="02020603050405020304" pitchFamily="18" charset="0"/>
                <a:ea typeface="+mn-lt"/>
                <a:cs typeface="Times New Roman" panose="02020603050405020304" pitchFamily="18" charset="0"/>
              </a:rPr>
              <a:t>takes</a:t>
            </a:r>
            <a:r>
              <a:rPr lang="ko-KR" altLang="en-US" sz="2800" dirty="0">
                <a:latin typeface="Times New Roman" panose="02020603050405020304" pitchFamily="18" charset="0"/>
                <a:ea typeface="+mn-lt"/>
                <a:cs typeface="Times New Roman" panose="02020603050405020304" pitchFamily="18" charset="0"/>
              </a:rPr>
              <a:t> </a:t>
            </a:r>
            <a:r>
              <a:rPr lang="en-US" altLang="ko-KR" sz="2800" dirty="0">
                <a:latin typeface="Times New Roman" panose="02020603050405020304" pitchFamily="18" charset="0"/>
                <a:ea typeface="+mn-lt"/>
                <a:cs typeface="Times New Roman" panose="02020603050405020304" pitchFamily="18" charset="0"/>
              </a:rPr>
              <a:t>place</a:t>
            </a:r>
            <a:r>
              <a:rPr lang="ko-KR" altLang="en-US" sz="2800" dirty="0">
                <a:latin typeface="Times New Roman" panose="02020603050405020304" pitchFamily="18" charset="0"/>
                <a:ea typeface="+mn-lt"/>
                <a:cs typeface="Times New Roman" panose="02020603050405020304" pitchFamily="18" charset="0"/>
              </a:rPr>
              <a:t>   </a:t>
            </a:r>
            <a:endParaRPr lang="en-US" altLang="ko-KR" sz="2800" dirty="0">
              <a:latin typeface="Times New Roman" panose="02020603050405020304" pitchFamily="18" charset="0"/>
              <a:ea typeface="+mn-lt"/>
              <a:cs typeface="Times New Roman" panose="02020603050405020304" pitchFamily="18" charset="0"/>
            </a:endParaRPr>
          </a:p>
          <a:p>
            <a:pPr marL="0" indent="0">
              <a:buNone/>
            </a:pPr>
            <a:r>
              <a:rPr lang="en-US" altLang="ko-KR" sz="2800" dirty="0">
                <a:latin typeface="Times New Roman" panose="02020603050405020304" pitchFamily="18" charset="0"/>
                <a:ea typeface="+mn-lt"/>
                <a:cs typeface="Times New Roman" panose="02020603050405020304" pitchFamily="18" charset="0"/>
              </a:rPr>
              <a:t>      due</a:t>
            </a:r>
            <a:r>
              <a:rPr lang="ko-KR" altLang="en-US" sz="2800" dirty="0">
                <a:latin typeface="Times New Roman" panose="02020603050405020304" pitchFamily="18" charset="0"/>
                <a:ea typeface="+mn-lt"/>
                <a:cs typeface="Times New Roman" panose="02020603050405020304" pitchFamily="18" charset="0"/>
              </a:rPr>
              <a:t> </a:t>
            </a:r>
            <a:r>
              <a:rPr lang="en-US" altLang="ko-KR" sz="2800" dirty="0">
                <a:latin typeface="Times New Roman" panose="02020603050405020304" pitchFamily="18" charset="0"/>
                <a:ea typeface="+mn-lt"/>
                <a:cs typeface="Times New Roman" panose="02020603050405020304" pitchFamily="18" charset="0"/>
              </a:rPr>
              <a:t>to</a:t>
            </a:r>
            <a:r>
              <a:rPr lang="ko-KR" altLang="en-US" sz="2800" dirty="0">
                <a:latin typeface="Times New Roman" panose="02020603050405020304" pitchFamily="18" charset="0"/>
                <a:ea typeface="+mn-lt"/>
                <a:cs typeface="Times New Roman" panose="02020603050405020304" pitchFamily="18" charset="0"/>
              </a:rPr>
              <a:t> </a:t>
            </a:r>
            <a:r>
              <a:rPr lang="en-US" altLang="ko-KR" sz="2800" dirty="0">
                <a:latin typeface="Times New Roman" panose="02020603050405020304" pitchFamily="18" charset="0"/>
                <a:ea typeface="+mn-lt"/>
                <a:cs typeface="Times New Roman" panose="02020603050405020304" pitchFamily="18" charset="0"/>
              </a:rPr>
              <a:t>the</a:t>
            </a:r>
            <a:r>
              <a:rPr lang="en-GB" altLang="ko-KR" sz="2800" dirty="0">
                <a:latin typeface="Times New Roman" panose="02020603050405020304" pitchFamily="18" charset="0"/>
                <a:ea typeface="+mn-lt"/>
                <a:cs typeface="Times New Roman" panose="02020603050405020304" pitchFamily="18" charset="0"/>
              </a:rPr>
              <a:t> temperature difference.</a:t>
            </a:r>
          </a:p>
          <a:p>
            <a:pPr marL="0" indent="0">
              <a:buNone/>
            </a:pPr>
            <a:r>
              <a:rPr lang="en-US" altLang="ko-KR" sz="2800" dirty="0">
                <a:latin typeface="Times New Roman" panose="02020603050405020304" pitchFamily="18" charset="0"/>
                <a:ea typeface="+mn-lt"/>
                <a:cs typeface="Times New Roman" panose="02020603050405020304" pitchFamily="18" charset="0"/>
              </a:rPr>
              <a:t>  8) Saturn's rings are rotated by the force of Saturn's magnetic field. </a:t>
            </a:r>
          </a:p>
          <a:p>
            <a:pPr marL="0" indent="0">
              <a:buNone/>
            </a:pPr>
            <a:r>
              <a:rPr lang="en-US" altLang="ko-KR" sz="2800" dirty="0">
                <a:latin typeface="Times New Roman" panose="02020603050405020304" pitchFamily="18" charset="0"/>
                <a:ea typeface="+mn-lt"/>
                <a:cs typeface="Times New Roman" panose="02020603050405020304" pitchFamily="18" charset="0"/>
              </a:rPr>
              <a:t>      (Saturn's ring material is light and rotates faster than Saturn's rotation</a:t>
            </a:r>
            <a:br>
              <a:rPr lang="en-US" altLang="ko-KR" sz="2800" dirty="0">
                <a:latin typeface="Times New Roman" panose="02020603050405020304" pitchFamily="18" charset="0"/>
                <a:ea typeface="+mn-lt"/>
                <a:cs typeface="Times New Roman" panose="02020603050405020304" pitchFamily="18" charset="0"/>
              </a:rPr>
            </a:br>
            <a:r>
              <a:rPr lang="en-US" altLang="ko-KR" sz="2800" dirty="0">
                <a:latin typeface="Times New Roman" panose="02020603050405020304" pitchFamily="18" charset="0"/>
                <a:ea typeface="+mn-lt"/>
                <a:cs typeface="Times New Roman" panose="02020603050405020304" pitchFamily="18" charset="0"/>
              </a:rPr>
              <a:t>       speed.)</a:t>
            </a:r>
            <a:endParaRPr lang="ko-KR" altLang="en-US" sz="2800" dirty="0">
              <a:latin typeface="Times New Roman" panose="02020603050405020304" pitchFamily="18" charset="0"/>
              <a:ea typeface="+mn-lt"/>
              <a:cs typeface="Times New Roman" panose="02020603050405020304" pitchFamily="18" charset="0"/>
            </a:endParaRPr>
          </a:p>
        </p:txBody>
      </p:sp>
      <p:sp>
        <p:nvSpPr>
          <p:cNvPr id="7" name="슬라이드 번호 개체 틀 6">
            <a:extLst>
              <a:ext uri="{FF2B5EF4-FFF2-40B4-BE49-F238E27FC236}">
                <a16:creationId xmlns:a16="http://schemas.microsoft.com/office/drawing/2014/main" id="{F21E014B-F00E-4FAE-8B6F-142142A9E8D7}"/>
              </a:ext>
            </a:extLst>
          </p:cNvPr>
          <p:cNvSpPr>
            <a:spLocks noGrp="1"/>
          </p:cNvSpPr>
          <p:nvPr>
            <p:ph type="sldNum" sz="quarter" idx="12"/>
          </p:nvPr>
        </p:nvSpPr>
        <p:spPr/>
        <p:txBody>
          <a:bodyPr/>
          <a:lstStyle/>
          <a:p>
            <a:fld id="{836B6DB3-44B8-41C4-A846-21F6C6172237}" type="slidenum">
              <a:rPr lang="ko-KR" altLang="en-US" smtClean="0"/>
              <a:t>20</a:t>
            </a:fld>
            <a:endParaRPr lang="ko-KR" altLang="en-US"/>
          </a:p>
        </p:txBody>
      </p:sp>
      <p:sp>
        <p:nvSpPr>
          <p:cNvPr id="8" name="제목 1">
            <a:extLst>
              <a:ext uri="{FF2B5EF4-FFF2-40B4-BE49-F238E27FC236}">
                <a16:creationId xmlns:a16="http://schemas.microsoft.com/office/drawing/2014/main" id="{2B38B0EF-92E2-44D6-981E-FF650BB4035D}"/>
              </a:ext>
            </a:extLst>
          </p:cNvPr>
          <p:cNvSpPr txBox="1">
            <a:spLocks/>
          </p:cNvSpPr>
          <p:nvPr/>
        </p:nvSpPr>
        <p:spPr>
          <a:xfrm>
            <a:off x="194603" y="44605"/>
            <a:ext cx="11296723" cy="822356"/>
          </a:xfrm>
          <a:prstGeom prst="rect">
            <a:avLst/>
          </a:prstGeom>
        </p:spPr>
        <p:txBody>
          <a:bodyPr vert="horz" lIns="91440" tIns="45720" rIns="91440" bIns="45720" rtlCol="0" anchor="t">
            <a:noAutofit/>
          </a:bodyPr>
          <a:lstStyle>
            <a:lvl1pPr algn="l" defTabSz="457200" rtl="0" eaLnBrk="1" latinLnBrk="1" hangingPunct="1">
              <a:spcBef>
                <a:spcPct val="0"/>
              </a:spcBef>
              <a:buNone/>
              <a:defRPr sz="3600" kern="1200">
                <a:solidFill>
                  <a:schemeClr val="accent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GB" altLang="ko-KR" b="1" dirty="0">
                <a:latin typeface="Times New Roman" panose="02020603050405020304" pitchFamily="18" charset="0"/>
                <a:ea typeface="+mj-lt"/>
                <a:cs typeface="Times New Roman" panose="02020603050405020304" pitchFamily="18" charset="0"/>
              </a:rPr>
              <a:t>6. Evidence that a temperature difference </a:t>
            </a:r>
            <a:br>
              <a:rPr lang="en-GB" altLang="ko-KR" b="1" dirty="0">
                <a:latin typeface="Times New Roman" panose="02020603050405020304" pitchFamily="18" charset="0"/>
                <a:ea typeface="+mj-lt"/>
                <a:cs typeface="Times New Roman" panose="02020603050405020304" pitchFamily="18" charset="0"/>
              </a:rPr>
            </a:br>
            <a:r>
              <a:rPr lang="en-GB" altLang="ko-KR" b="1" dirty="0">
                <a:latin typeface="Times New Roman" panose="02020603050405020304" pitchFamily="18" charset="0"/>
                <a:ea typeface="+mj-lt"/>
                <a:cs typeface="Times New Roman" panose="02020603050405020304" pitchFamily="18" charset="0"/>
              </a:rPr>
              <a:t>    creates an electromotive force</a:t>
            </a:r>
            <a:endParaRPr lang="ko-KR" dirty="0">
              <a:latin typeface="Times New Roman" panose="02020603050405020304" pitchFamily="18" charset="0"/>
              <a:ea typeface="맑은 고딕"/>
              <a:cs typeface="Times New Roman" panose="02020603050405020304" pitchFamily="18" charset="0"/>
            </a:endParaRPr>
          </a:p>
        </p:txBody>
      </p:sp>
    </p:spTree>
    <p:extLst>
      <p:ext uri="{BB962C8B-B14F-4D97-AF65-F5344CB8AC3E}">
        <p14:creationId xmlns:p14="http://schemas.microsoft.com/office/powerpoint/2010/main" val="3203462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2DC09CC-C59C-4953-BFC4-812ACC94E78D}"/>
              </a:ext>
            </a:extLst>
          </p:cNvPr>
          <p:cNvSpPr>
            <a:spLocks noGrp="1"/>
          </p:cNvSpPr>
          <p:nvPr>
            <p:ph type="title"/>
          </p:nvPr>
        </p:nvSpPr>
        <p:spPr>
          <a:xfrm>
            <a:off x="291860" y="365125"/>
            <a:ext cx="10515600" cy="563564"/>
          </a:xfrm>
        </p:spPr>
        <p:txBody>
          <a:bodyPr>
            <a:normAutofit fontScale="90000"/>
          </a:bodyPr>
          <a:lstStyle/>
          <a:p>
            <a:r>
              <a:rPr lang="en-GB" altLang="ko-KR" sz="4400" b="1" dirty="0">
                <a:latin typeface="Times New Roman" panose="02020603050405020304" pitchFamily="18" charset="0"/>
                <a:ea typeface="+mj-lt"/>
                <a:cs typeface="Times New Roman" panose="02020603050405020304" pitchFamily="18" charset="0"/>
              </a:rPr>
              <a:t>7. Discussion</a:t>
            </a:r>
            <a:br>
              <a:rPr lang="en-GB" altLang="ko-KR" sz="4000" b="1" dirty="0">
                <a:latin typeface="Arial"/>
                <a:ea typeface="+mj-lt"/>
                <a:cs typeface="+mj-lt"/>
              </a:rPr>
            </a:br>
            <a:endParaRPr lang="ko-KR" sz="4000" dirty="0">
              <a:latin typeface="Times New Roman" panose="02020603050405020304" pitchFamily="18" charset="0"/>
              <a:ea typeface="맑은 고딕"/>
              <a:cs typeface="Times New Roman" panose="02020603050405020304" pitchFamily="18" charset="0"/>
            </a:endParaRPr>
          </a:p>
          <a:p>
            <a:endParaRPr lang="ko-KR" altLang="en-US" dirty="0">
              <a:ea typeface="맑은 고딕"/>
            </a:endParaRPr>
          </a:p>
        </p:txBody>
      </p:sp>
      <p:sp>
        <p:nvSpPr>
          <p:cNvPr id="3" name="내용 개체 틀 2">
            <a:extLst>
              <a:ext uri="{FF2B5EF4-FFF2-40B4-BE49-F238E27FC236}">
                <a16:creationId xmlns:a16="http://schemas.microsoft.com/office/drawing/2014/main" id="{A63D00F3-9490-450A-BBC4-91CCDE7C465C}"/>
              </a:ext>
            </a:extLst>
          </p:cNvPr>
          <p:cNvSpPr>
            <a:spLocks noGrp="1"/>
          </p:cNvSpPr>
          <p:nvPr>
            <p:ph idx="1"/>
          </p:nvPr>
        </p:nvSpPr>
        <p:spPr>
          <a:xfrm>
            <a:off x="291860" y="1104524"/>
            <a:ext cx="11881447" cy="4936838"/>
          </a:xfrm>
        </p:spPr>
        <p:txBody>
          <a:bodyPr vert="horz" lIns="91440" tIns="45720" rIns="91440" bIns="45720" rtlCol="0" anchor="t">
            <a:normAutofit fontScale="92500" lnSpcReduction="10000"/>
          </a:bodyPr>
          <a:lstStyle/>
          <a:p>
            <a:pPr>
              <a:lnSpc>
                <a:spcPct val="170000"/>
              </a:lnSpc>
            </a:pPr>
            <a:r>
              <a:rPr lang="en-GB" altLang="ko-KR" sz="2400" dirty="0">
                <a:latin typeface="Times New Roman" panose="02020603050405020304" pitchFamily="18" charset="0"/>
                <a:ea typeface="+mn-lt"/>
                <a:cs typeface="Times New Roman" panose="02020603050405020304" pitchFamily="18" charset="0"/>
              </a:rPr>
              <a:t>The results of this research show that an electromotive force was generated under a temperature difference between two points, even in non-metallic materials (e.g. soil and water).</a:t>
            </a:r>
            <a:r>
              <a:rPr lang="ko-KR" altLang="en-US" sz="2400" dirty="0">
                <a:latin typeface="Times New Roman" panose="02020603050405020304" pitchFamily="18" charset="0"/>
                <a:ea typeface="+mn-lt"/>
                <a:cs typeface="Times New Roman" panose="02020603050405020304" pitchFamily="18" charset="0"/>
              </a:rPr>
              <a:t> </a:t>
            </a:r>
            <a:endParaRPr lang="en-US" altLang="ko-KR" sz="2400" dirty="0">
              <a:latin typeface="Times New Roman" panose="02020603050405020304" pitchFamily="18" charset="0"/>
              <a:ea typeface="+mn-lt"/>
              <a:cs typeface="Times New Roman" panose="02020603050405020304" pitchFamily="18" charset="0"/>
            </a:endParaRPr>
          </a:p>
          <a:p>
            <a:pPr>
              <a:lnSpc>
                <a:spcPct val="170000"/>
              </a:lnSpc>
            </a:pPr>
            <a:r>
              <a:rPr lang="en-GB" altLang="ko-KR" sz="2400" dirty="0">
                <a:latin typeface="Times New Roman" panose="02020603050405020304" pitchFamily="18" charset="0"/>
                <a:ea typeface="+mn-lt"/>
                <a:cs typeface="Times New Roman" panose="02020603050405020304" pitchFamily="18" charset="0"/>
              </a:rPr>
              <a:t>Since there is no material of which electric resistance is infinite, an electromotive force is expected to be generated in the presence of a temperature difference between two points in all materials.</a:t>
            </a:r>
          </a:p>
          <a:p>
            <a:pPr>
              <a:lnSpc>
                <a:spcPct val="170000"/>
              </a:lnSpc>
            </a:pPr>
            <a:r>
              <a:rPr lang="en-GB" altLang="ko-KR" sz="2400" dirty="0">
                <a:latin typeface="Times New Roman" panose="02020603050405020304" pitchFamily="18" charset="0"/>
                <a:ea typeface="+mn-lt"/>
                <a:cs typeface="Times New Roman" panose="02020603050405020304" pitchFamily="18" charset="0"/>
              </a:rPr>
              <a:t>It is assumed that the kinetic energy of a celestial body also arises from the temperature difference.</a:t>
            </a:r>
          </a:p>
          <a:p>
            <a:pPr>
              <a:lnSpc>
                <a:spcPct val="170000"/>
              </a:lnSpc>
            </a:pPr>
            <a:r>
              <a:rPr lang="en-US" altLang="ko-KR" sz="2400" dirty="0">
                <a:latin typeface="Times New Roman" panose="02020603050405020304" pitchFamily="18" charset="0"/>
                <a:ea typeface="+mn-lt"/>
                <a:cs typeface="Times New Roman" panose="02020603050405020304" pitchFamily="18" charset="0"/>
              </a:rPr>
              <a:t>When an electric current flows due to the temperature difference of a celestial body, </a:t>
            </a:r>
          </a:p>
          <a:p>
            <a:pPr marL="0" indent="0">
              <a:lnSpc>
                <a:spcPct val="170000"/>
              </a:lnSpc>
              <a:buFont typeface="Arial" panose="020B0604020202020204" pitchFamily="34" charset="0"/>
              <a:buNone/>
            </a:pPr>
            <a:r>
              <a:rPr lang="en-US" altLang="ko-KR" sz="2400" dirty="0">
                <a:latin typeface="Times New Roman" panose="02020603050405020304" pitchFamily="18" charset="0"/>
                <a:ea typeface="+mn-lt"/>
                <a:cs typeface="Times New Roman" panose="02020603050405020304" pitchFamily="18" charset="0"/>
              </a:rPr>
              <a:t>a magnetic field is generated in the celestial body </a:t>
            </a:r>
            <a:r>
              <a:rPr lang="ko-KR" altLang="en-US" sz="2400" dirty="0">
                <a:latin typeface="Times New Roman" panose="02020603050405020304" pitchFamily="18" charset="0"/>
                <a:ea typeface="+mn-lt"/>
                <a:cs typeface="Times New Roman" panose="02020603050405020304" pitchFamily="18" charset="0"/>
              </a:rPr>
              <a:t>→</a:t>
            </a:r>
            <a:r>
              <a:rPr lang="en-US" altLang="ko-KR" sz="2400" dirty="0">
                <a:latin typeface="Times New Roman" panose="02020603050405020304" pitchFamily="18" charset="0"/>
                <a:ea typeface="+mn-lt"/>
                <a:cs typeface="Times New Roman" panose="02020603050405020304" pitchFamily="18" charset="0"/>
              </a:rPr>
              <a:t> generates a force that rotates the celestial body (Fleming’s left-hand rule: The Principle of Electric Motors).</a:t>
            </a:r>
            <a:endParaRPr lang="en-GB" altLang="ko-KR" sz="2400" b="1" dirty="0">
              <a:latin typeface="+mn-ea"/>
              <a:cs typeface="Times New Roman" panose="02020603050405020304" pitchFamily="18" charset="0"/>
            </a:endParaRPr>
          </a:p>
          <a:p>
            <a:pPr>
              <a:lnSpc>
                <a:spcPct val="170000"/>
              </a:lnSpc>
            </a:pPr>
            <a:endParaRPr lang="ko-KR" altLang="en-US" sz="2000" dirty="0">
              <a:latin typeface="Times New Roman" panose="02020603050405020304" pitchFamily="18" charset="0"/>
              <a:ea typeface="+mn-lt"/>
              <a:cs typeface="Times New Roman" panose="02020603050405020304" pitchFamily="18" charset="0"/>
            </a:endParaRPr>
          </a:p>
          <a:p>
            <a:endParaRPr lang="ko-KR" dirty="0">
              <a:latin typeface="Arial"/>
              <a:cs typeface="Arial"/>
            </a:endParaRPr>
          </a:p>
        </p:txBody>
      </p:sp>
      <p:sp>
        <p:nvSpPr>
          <p:cNvPr id="7" name="슬라이드 번호 개체 틀 6">
            <a:extLst>
              <a:ext uri="{FF2B5EF4-FFF2-40B4-BE49-F238E27FC236}">
                <a16:creationId xmlns:a16="http://schemas.microsoft.com/office/drawing/2014/main" id="{03BE2F0D-D7C0-4A1E-8410-B05C4D71CA85}"/>
              </a:ext>
            </a:extLst>
          </p:cNvPr>
          <p:cNvSpPr>
            <a:spLocks noGrp="1"/>
          </p:cNvSpPr>
          <p:nvPr>
            <p:ph type="sldNum" sz="quarter" idx="12"/>
          </p:nvPr>
        </p:nvSpPr>
        <p:spPr/>
        <p:txBody>
          <a:bodyPr/>
          <a:lstStyle/>
          <a:p>
            <a:fld id="{836B6DB3-44B8-41C4-A846-21F6C6172237}" type="slidenum">
              <a:rPr lang="ko-KR" altLang="en-US" smtClean="0"/>
              <a:t>21</a:t>
            </a:fld>
            <a:endParaRPr lang="ko-KR" altLang="en-US"/>
          </a:p>
        </p:txBody>
      </p:sp>
    </p:spTree>
    <p:extLst>
      <p:ext uri="{BB962C8B-B14F-4D97-AF65-F5344CB8AC3E}">
        <p14:creationId xmlns:p14="http://schemas.microsoft.com/office/powerpoint/2010/main" val="260406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014FB35D-546C-4BC7-BBF1-6586D48AD195}"/>
              </a:ext>
            </a:extLst>
          </p:cNvPr>
          <p:cNvSpPr>
            <a:spLocks noGrp="1"/>
          </p:cNvSpPr>
          <p:nvPr>
            <p:ph idx="1"/>
          </p:nvPr>
        </p:nvSpPr>
        <p:spPr>
          <a:xfrm>
            <a:off x="180348" y="1481549"/>
            <a:ext cx="11591778" cy="4924938"/>
          </a:xfrm>
        </p:spPr>
        <p:txBody>
          <a:bodyPr>
            <a:normAutofit/>
          </a:bodyPr>
          <a:lstStyle/>
          <a:p>
            <a:pPr>
              <a:lnSpc>
                <a:spcPct val="150000"/>
              </a:lnSpc>
            </a:pPr>
            <a:r>
              <a:rPr lang="en-GB" altLang="ko-KR" sz="2400" dirty="0">
                <a:latin typeface="Times New Roman" panose="02020603050405020304" pitchFamily="18" charset="0"/>
                <a:ea typeface="+mn-lt"/>
                <a:cs typeface="Times New Roman" panose="02020603050405020304" pitchFamily="18" charset="0"/>
              </a:rPr>
              <a:t>Celestial body rotates due to the force of the magnetic field </a:t>
            </a:r>
            <a:br>
              <a:rPr lang="en-GB" altLang="ko-KR" sz="2400" dirty="0">
                <a:latin typeface="Times New Roman" panose="02020603050405020304" pitchFamily="18" charset="0"/>
                <a:ea typeface="+mn-lt"/>
                <a:cs typeface="Times New Roman" panose="02020603050405020304" pitchFamily="18" charset="0"/>
              </a:rPr>
            </a:br>
            <a:r>
              <a:rPr lang="ko-KR" altLang="en-US" sz="2400" dirty="0">
                <a:latin typeface="Times New Roman" panose="02020603050405020304" pitchFamily="18" charset="0"/>
                <a:ea typeface="+mn-lt"/>
                <a:cs typeface="Times New Roman" panose="02020603050405020304" pitchFamily="18" charset="0"/>
              </a:rPr>
              <a:t>→</a:t>
            </a:r>
            <a:r>
              <a:rPr lang="en-GB" altLang="ko-KR" sz="2400" dirty="0">
                <a:latin typeface="Times New Roman" panose="02020603050405020304" pitchFamily="18" charset="0"/>
                <a:ea typeface="+mn-lt"/>
                <a:cs typeface="Times New Roman" panose="02020603050405020304" pitchFamily="18" charset="0"/>
              </a:rPr>
              <a:t> functions as a generator (Fleming’s right-hand rule) as it rotates </a:t>
            </a:r>
            <a:br>
              <a:rPr lang="en-GB" altLang="ko-KR" sz="2400" dirty="0">
                <a:latin typeface="Times New Roman" panose="02020603050405020304" pitchFamily="18" charset="0"/>
                <a:ea typeface="+mn-lt"/>
                <a:cs typeface="Times New Roman" panose="02020603050405020304" pitchFamily="18" charset="0"/>
              </a:rPr>
            </a:br>
            <a:r>
              <a:rPr lang="ko-KR" altLang="en-US" sz="2400" dirty="0">
                <a:latin typeface="Times New Roman" panose="02020603050405020304" pitchFamily="18" charset="0"/>
                <a:ea typeface="+mn-lt"/>
                <a:cs typeface="Times New Roman" panose="02020603050405020304" pitchFamily="18" charset="0"/>
              </a:rPr>
              <a:t>→ </a:t>
            </a:r>
            <a:r>
              <a:rPr lang="en-GB" altLang="ko-KR" sz="2400" dirty="0">
                <a:latin typeface="Times New Roman" panose="02020603050405020304" pitchFamily="18" charset="0"/>
                <a:ea typeface="+mn-lt"/>
                <a:cs typeface="Times New Roman" panose="02020603050405020304" pitchFamily="18" charset="0"/>
              </a:rPr>
              <a:t>continues to rotate as if the motor and generator are combined. </a:t>
            </a:r>
          </a:p>
          <a:p>
            <a:pPr>
              <a:lnSpc>
                <a:spcPct val="150000"/>
              </a:lnSpc>
            </a:pPr>
            <a:endParaRPr lang="en-GB" altLang="ko-KR" sz="2400" dirty="0">
              <a:latin typeface="Times New Roman" panose="02020603050405020304" pitchFamily="18" charset="0"/>
              <a:ea typeface="+mn-lt"/>
              <a:cs typeface="Times New Roman" panose="02020603050405020304" pitchFamily="18" charset="0"/>
            </a:endParaRPr>
          </a:p>
          <a:p>
            <a:pPr>
              <a:lnSpc>
                <a:spcPct val="150000"/>
              </a:lnSpc>
            </a:pPr>
            <a:r>
              <a:rPr lang="ko-KR" altLang="en-US" sz="2400" dirty="0">
                <a:latin typeface="Times New Roman" panose="02020603050405020304" pitchFamily="18" charset="0"/>
                <a:ea typeface="+mn-lt"/>
                <a:cs typeface="Times New Roman" panose="02020603050405020304" pitchFamily="18" charset="0"/>
              </a:rPr>
              <a:t>→ </a:t>
            </a:r>
            <a:r>
              <a:rPr lang="en-US" altLang="ko-KR" sz="2400" dirty="0">
                <a:latin typeface="Times New Roman" panose="02020603050405020304" pitchFamily="18" charset="0"/>
                <a:ea typeface="+mn-lt"/>
                <a:cs typeface="Times New Roman" panose="02020603050405020304" pitchFamily="18" charset="0"/>
              </a:rPr>
              <a:t>K</a:t>
            </a:r>
            <a:r>
              <a:rPr lang="en-GB" altLang="ko-KR" sz="2400" dirty="0" err="1">
                <a:latin typeface="Times New Roman" panose="02020603050405020304" pitchFamily="18" charset="0"/>
                <a:ea typeface="+mn-lt"/>
                <a:cs typeface="Times New Roman" panose="02020603050405020304" pitchFamily="18" charset="0"/>
              </a:rPr>
              <a:t>inetic</a:t>
            </a:r>
            <a:r>
              <a:rPr lang="en-GB" altLang="ko-KR" sz="2400" dirty="0">
                <a:latin typeface="Times New Roman" panose="02020603050405020304" pitchFamily="18" charset="0"/>
                <a:ea typeface="+mn-lt"/>
                <a:cs typeface="Times New Roman" panose="02020603050405020304" pitchFamily="18" charset="0"/>
              </a:rPr>
              <a:t> energy of a celestial body is also generated </a:t>
            </a:r>
            <a:br>
              <a:rPr lang="en-GB" altLang="ko-KR" sz="2400" dirty="0">
                <a:latin typeface="Times New Roman" panose="02020603050405020304" pitchFamily="18" charset="0"/>
                <a:ea typeface="+mn-lt"/>
                <a:cs typeface="Times New Roman" panose="02020603050405020304" pitchFamily="18" charset="0"/>
              </a:rPr>
            </a:br>
            <a:r>
              <a:rPr lang="en-GB" altLang="ko-KR" sz="2400" dirty="0">
                <a:latin typeface="Times New Roman" panose="02020603050405020304" pitchFamily="18" charset="0"/>
                <a:ea typeface="+mn-lt"/>
                <a:cs typeface="Times New Roman" panose="02020603050405020304" pitchFamily="18" charset="0"/>
              </a:rPr>
              <a:t>by the temperature difference between its two points.</a:t>
            </a:r>
            <a:endParaRPr lang="ko-KR" altLang="en-US" sz="3200" dirty="0"/>
          </a:p>
        </p:txBody>
      </p:sp>
      <p:sp>
        <p:nvSpPr>
          <p:cNvPr id="7" name="슬라이드 번호 개체 틀 6">
            <a:extLst>
              <a:ext uri="{FF2B5EF4-FFF2-40B4-BE49-F238E27FC236}">
                <a16:creationId xmlns:a16="http://schemas.microsoft.com/office/drawing/2014/main" id="{0BA40FD4-7EFE-47FF-9F0F-3922EB769EFF}"/>
              </a:ext>
            </a:extLst>
          </p:cNvPr>
          <p:cNvSpPr>
            <a:spLocks noGrp="1"/>
          </p:cNvSpPr>
          <p:nvPr>
            <p:ph type="sldNum" sz="quarter" idx="12"/>
          </p:nvPr>
        </p:nvSpPr>
        <p:spPr/>
        <p:txBody>
          <a:bodyPr/>
          <a:lstStyle/>
          <a:p>
            <a:fld id="{836B6DB3-44B8-41C4-A846-21F6C6172237}" type="slidenum">
              <a:rPr lang="ko-KR" altLang="en-US" smtClean="0"/>
              <a:t>22</a:t>
            </a:fld>
            <a:endParaRPr lang="ko-KR" altLang="en-US"/>
          </a:p>
        </p:txBody>
      </p:sp>
      <p:sp>
        <p:nvSpPr>
          <p:cNvPr id="8" name="제목 1">
            <a:extLst>
              <a:ext uri="{FF2B5EF4-FFF2-40B4-BE49-F238E27FC236}">
                <a16:creationId xmlns:a16="http://schemas.microsoft.com/office/drawing/2014/main" id="{976195E9-1D6D-478F-9321-80BCFE44C281}"/>
              </a:ext>
            </a:extLst>
          </p:cNvPr>
          <p:cNvSpPr txBox="1">
            <a:spLocks/>
          </p:cNvSpPr>
          <p:nvPr/>
        </p:nvSpPr>
        <p:spPr>
          <a:xfrm>
            <a:off x="291860" y="365125"/>
            <a:ext cx="10515600" cy="563564"/>
          </a:xfrm>
          <a:prstGeom prst="rect">
            <a:avLst/>
          </a:prstGeom>
        </p:spPr>
        <p:txBody>
          <a:bodyPr vert="horz" lIns="91440" tIns="45720" rIns="91440" bIns="45720" rtlCol="0" anchor="t">
            <a:noAutofit/>
          </a:bodyPr>
          <a:lstStyle>
            <a:lvl1pPr algn="l" defTabSz="457200" rtl="0" eaLnBrk="1" latinLnBrk="1" hangingPunct="1">
              <a:spcBef>
                <a:spcPct val="0"/>
              </a:spcBef>
              <a:buNone/>
              <a:defRPr sz="3600" kern="1200">
                <a:solidFill>
                  <a:schemeClr val="accent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GB" altLang="ko-KR" sz="4000" b="1" dirty="0">
                <a:latin typeface="Times New Roman" panose="02020603050405020304" pitchFamily="18" charset="0"/>
                <a:ea typeface="+mj-lt"/>
                <a:cs typeface="Times New Roman" panose="02020603050405020304" pitchFamily="18" charset="0"/>
              </a:rPr>
              <a:t>7. Discussion</a:t>
            </a:r>
            <a:br>
              <a:rPr lang="en-GB" altLang="ko-KR" sz="4000" b="1" dirty="0">
                <a:latin typeface="Arial"/>
                <a:ea typeface="+mj-lt"/>
                <a:cs typeface="+mj-lt"/>
              </a:rPr>
            </a:br>
            <a:endParaRPr lang="ko-KR" sz="4000" dirty="0">
              <a:latin typeface="Times New Roman" panose="02020603050405020304" pitchFamily="18" charset="0"/>
              <a:ea typeface="맑은 고딕"/>
              <a:cs typeface="Times New Roman" panose="02020603050405020304" pitchFamily="18" charset="0"/>
            </a:endParaRPr>
          </a:p>
          <a:p>
            <a:endParaRPr lang="ko-KR" altLang="en-US" sz="4000" dirty="0">
              <a:ea typeface="맑은 고딕"/>
            </a:endParaRPr>
          </a:p>
        </p:txBody>
      </p:sp>
    </p:spTree>
    <p:extLst>
      <p:ext uri="{BB962C8B-B14F-4D97-AF65-F5344CB8AC3E}">
        <p14:creationId xmlns:p14="http://schemas.microsoft.com/office/powerpoint/2010/main" val="258966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34F8E58-C0DE-400E-A771-7113240F0455}"/>
              </a:ext>
            </a:extLst>
          </p:cNvPr>
          <p:cNvSpPr>
            <a:spLocks noGrp="1"/>
          </p:cNvSpPr>
          <p:nvPr>
            <p:ph type="title"/>
          </p:nvPr>
        </p:nvSpPr>
        <p:spPr>
          <a:xfrm>
            <a:off x="838200" y="365125"/>
            <a:ext cx="10515600" cy="549275"/>
          </a:xfrm>
        </p:spPr>
        <p:txBody>
          <a:bodyPr>
            <a:noAutofit/>
          </a:bodyPr>
          <a:lstStyle/>
          <a:p>
            <a:r>
              <a:rPr lang="en-US" altLang="ko-KR" sz="4000" dirty="0">
                <a:latin typeface="Times New Roman" panose="02020603050405020304" pitchFamily="18" charset="0"/>
                <a:cs typeface="Times New Roman" panose="02020603050405020304" pitchFamily="18" charset="0"/>
              </a:rPr>
              <a:t>Reference</a:t>
            </a:r>
            <a:endParaRPr lang="ko-KR" altLang="en-US" sz="4000" dirty="0">
              <a:latin typeface="Times New Roman" panose="02020603050405020304" pitchFamily="18" charset="0"/>
              <a:cs typeface="Times New Roman" panose="02020603050405020304" pitchFamily="18" charset="0"/>
            </a:endParaRPr>
          </a:p>
        </p:txBody>
      </p:sp>
      <p:sp>
        <p:nvSpPr>
          <p:cNvPr id="3" name="내용 개체 틀 2">
            <a:extLst>
              <a:ext uri="{FF2B5EF4-FFF2-40B4-BE49-F238E27FC236}">
                <a16:creationId xmlns:a16="http://schemas.microsoft.com/office/drawing/2014/main" id="{8C92D9F2-FFA5-4440-A7F9-1AB3358740F6}"/>
              </a:ext>
            </a:extLst>
          </p:cNvPr>
          <p:cNvSpPr>
            <a:spLocks noGrp="1"/>
          </p:cNvSpPr>
          <p:nvPr>
            <p:ph idx="1"/>
          </p:nvPr>
        </p:nvSpPr>
        <p:spPr>
          <a:xfrm>
            <a:off x="140677" y="914400"/>
            <a:ext cx="11605846" cy="5262563"/>
          </a:xfrm>
        </p:spPr>
        <p:txBody>
          <a:bodyPr>
            <a:normAutofit/>
          </a:bodyPr>
          <a:lstStyle/>
          <a:p>
            <a:pPr marL="0" indent="0">
              <a:buNone/>
            </a:pPr>
            <a:r>
              <a:rPr lang="ko-KR" altLang="en-US" dirty="0">
                <a:latin typeface="Times New Roman" panose="02020603050405020304" pitchFamily="18" charset="0"/>
                <a:ea typeface="+mn-lt"/>
                <a:cs typeface="Times New Roman" panose="02020603050405020304" pitchFamily="18" charset="0"/>
              </a:rPr>
              <a:t> </a:t>
            </a:r>
            <a:endParaRPr lang="ko-KR" altLang="ko-KR" dirty="0">
              <a:latin typeface="Times New Roman" panose="02020603050405020304" pitchFamily="18" charset="0"/>
              <a:cs typeface="Times New Roman" panose="02020603050405020304" pitchFamily="18" charset="0"/>
            </a:endParaRPr>
          </a:p>
          <a:p>
            <a:r>
              <a:rPr lang="en-GB" altLang="ko-KR" dirty="0">
                <a:latin typeface="Times New Roman" panose="02020603050405020304" pitchFamily="18" charset="0"/>
                <a:ea typeface="+mn-lt"/>
                <a:cs typeface="Times New Roman" panose="02020603050405020304" pitchFamily="18" charset="0"/>
              </a:rPr>
              <a:t>[1] </a:t>
            </a:r>
            <a:r>
              <a:rPr lang="en-GB" altLang="ko-KR" dirty="0" err="1">
                <a:latin typeface="Times New Roman" panose="02020603050405020304" pitchFamily="18" charset="0"/>
                <a:ea typeface="+mn-lt"/>
                <a:cs typeface="Times New Roman" panose="02020603050405020304" pitchFamily="18" charset="0"/>
              </a:rPr>
              <a:t>Seebeck</a:t>
            </a:r>
            <a:r>
              <a:rPr lang="en-GB" altLang="ko-KR" dirty="0">
                <a:latin typeface="Times New Roman" panose="02020603050405020304" pitchFamily="18" charset="0"/>
                <a:ea typeface="+mn-lt"/>
                <a:cs typeface="Times New Roman" panose="02020603050405020304" pitchFamily="18" charset="0"/>
              </a:rPr>
              <a:t> effect </a:t>
            </a:r>
            <a:r>
              <a:rPr lang="en-GB" altLang="ko-KR" dirty="0">
                <a:latin typeface="Times New Roman" panose="02020603050405020304" pitchFamily="18" charset="0"/>
                <a:ea typeface="+mn-lt"/>
                <a:cs typeface="Times New Roman" panose="02020603050405020304" pitchFamily="18" charset="0"/>
                <a:hlinkClick r:id="rId2"/>
              </a:rPr>
              <a:t>https://en.wikipedia.org/wiki/Thermoelectric_effect#Seebeck_effect</a:t>
            </a:r>
            <a:r>
              <a:rPr lang="en-GB" altLang="ko-KR" dirty="0">
                <a:latin typeface="Times New Roman" panose="02020603050405020304" pitchFamily="18" charset="0"/>
                <a:ea typeface="+mn-lt"/>
                <a:cs typeface="Times New Roman" panose="02020603050405020304" pitchFamily="18" charset="0"/>
              </a:rPr>
              <a:t> (Accessed on 8 September 2021)</a:t>
            </a:r>
            <a:br>
              <a:rPr lang="en-GB" altLang="ko-KR" dirty="0">
                <a:latin typeface="Times New Roman" panose="02020603050405020304" pitchFamily="18" charset="0"/>
                <a:ea typeface="+mn-lt"/>
                <a:cs typeface="Times New Roman" panose="02020603050405020304" pitchFamily="18" charset="0"/>
              </a:rPr>
            </a:br>
            <a:r>
              <a:rPr lang="ko-KR" altLang="en-US" dirty="0">
                <a:latin typeface="Times New Roman" panose="02020603050405020304" pitchFamily="18" charset="0"/>
                <a:ea typeface="+mn-lt"/>
                <a:cs typeface="Times New Roman" panose="02020603050405020304" pitchFamily="18" charset="0"/>
              </a:rPr>
              <a:t> </a:t>
            </a:r>
            <a:endParaRPr lang="ko-KR" altLang="ko-KR" dirty="0">
              <a:latin typeface="Times New Roman" panose="02020603050405020304" pitchFamily="18" charset="0"/>
              <a:cs typeface="Times New Roman" panose="02020603050405020304" pitchFamily="18" charset="0"/>
            </a:endParaRPr>
          </a:p>
          <a:p>
            <a:r>
              <a:rPr lang="en-GB" altLang="ko-KR" dirty="0">
                <a:latin typeface="Times New Roman" panose="02020603050405020304" pitchFamily="18" charset="0"/>
                <a:ea typeface="+mn-lt"/>
                <a:cs typeface="Times New Roman" panose="02020603050405020304" pitchFamily="18" charset="0"/>
              </a:rPr>
              <a:t>[2] Triboelectric effect </a:t>
            </a:r>
            <a:r>
              <a:rPr lang="en-GB" altLang="ko-KR" dirty="0">
                <a:latin typeface="Times New Roman" panose="02020603050405020304" pitchFamily="18" charset="0"/>
                <a:ea typeface="+mn-lt"/>
                <a:cs typeface="Times New Roman" panose="02020603050405020304" pitchFamily="18" charset="0"/>
                <a:hlinkClick r:id="rId3"/>
              </a:rPr>
              <a:t>https://en.wikipedia.org/wiki/Triboelectric_effect</a:t>
            </a:r>
            <a:r>
              <a:rPr lang="en-GB" altLang="ko-KR" dirty="0">
                <a:latin typeface="Times New Roman" panose="02020603050405020304" pitchFamily="18" charset="0"/>
                <a:ea typeface="+mn-lt"/>
                <a:cs typeface="Times New Roman" panose="02020603050405020304" pitchFamily="18" charset="0"/>
              </a:rPr>
              <a:t> (Accessed on 27 October 2021).</a:t>
            </a:r>
            <a:r>
              <a:rPr lang="ko-KR" altLang="en-US" dirty="0">
                <a:latin typeface="Times New Roman" panose="02020603050405020304" pitchFamily="18" charset="0"/>
                <a:ea typeface="+mn-lt"/>
                <a:cs typeface="Times New Roman" panose="02020603050405020304" pitchFamily="18" charset="0"/>
              </a:rPr>
              <a:t> </a:t>
            </a:r>
            <a:endParaRPr lang="ko-KR" altLang="ko-KR" dirty="0">
              <a:latin typeface="Times New Roman" panose="02020603050405020304" pitchFamily="18" charset="0"/>
              <a:cs typeface="Times New Roman" panose="02020603050405020304" pitchFamily="18" charset="0"/>
            </a:endParaRPr>
          </a:p>
          <a:p>
            <a:endParaRPr lang="en-GB" altLang="ko-KR" dirty="0">
              <a:latin typeface="Times New Roman" panose="02020603050405020304" pitchFamily="18" charset="0"/>
              <a:ea typeface="+mn-lt"/>
              <a:cs typeface="Times New Roman" panose="02020603050405020304" pitchFamily="18" charset="0"/>
            </a:endParaRPr>
          </a:p>
          <a:p>
            <a:r>
              <a:rPr lang="en-GB" altLang="ko-KR" dirty="0">
                <a:latin typeface="Times New Roman" panose="02020603050405020304" pitchFamily="18" charset="0"/>
                <a:ea typeface="+mn-lt"/>
                <a:cs typeface="Times New Roman" panose="02020603050405020304" pitchFamily="18" charset="0"/>
              </a:rPr>
              <a:t>[3] Sunspots </a:t>
            </a:r>
            <a:r>
              <a:rPr lang="en-GB" altLang="ko-KR" dirty="0">
                <a:latin typeface="Times New Roman" panose="02020603050405020304" pitchFamily="18" charset="0"/>
                <a:ea typeface="+mn-lt"/>
                <a:cs typeface="Times New Roman" panose="02020603050405020304" pitchFamily="18" charset="0"/>
                <a:hlinkClick r:id="rId4"/>
              </a:rPr>
              <a:t>https://www.schoolsobservatory.org/learn/astro/solsys/sun/sunspots</a:t>
            </a:r>
            <a:r>
              <a:rPr lang="en-GB" altLang="ko-KR" dirty="0">
                <a:latin typeface="Times New Roman" panose="02020603050405020304" pitchFamily="18" charset="0"/>
                <a:ea typeface="+mn-lt"/>
                <a:cs typeface="Times New Roman" panose="02020603050405020304" pitchFamily="18" charset="0"/>
              </a:rPr>
              <a:t> (Accessed on 6 November 2021).</a:t>
            </a:r>
            <a:r>
              <a:rPr lang="ko-KR" altLang="en-US" dirty="0">
                <a:latin typeface="Times New Roman" panose="02020603050405020304" pitchFamily="18" charset="0"/>
                <a:ea typeface="+mn-lt"/>
                <a:cs typeface="Times New Roman" panose="02020603050405020304" pitchFamily="18" charset="0"/>
              </a:rPr>
              <a:t> </a:t>
            </a:r>
            <a:endParaRPr lang="ko-KR" altLang="ko-KR" dirty="0">
              <a:latin typeface="Times New Roman" panose="02020603050405020304" pitchFamily="18" charset="0"/>
              <a:cs typeface="Times New Roman" panose="02020603050405020304" pitchFamily="18" charset="0"/>
            </a:endParaRPr>
          </a:p>
          <a:p>
            <a:endParaRPr lang="en-US" altLang="ko-KR" dirty="0">
              <a:latin typeface="Times New Roman" panose="02020603050405020304" pitchFamily="18" charset="0"/>
              <a:ea typeface="+mn-lt"/>
              <a:cs typeface="Times New Roman" panose="02020603050405020304" pitchFamily="18" charset="0"/>
            </a:endParaRPr>
          </a:p>
          <a:p>
            <a:r>
              <a:rPr lang="en-US" altLang="ko-KR" dirty="0">
                <a:latin typeface="Times New Roman" panose="02020603050405020304" pitchFamily="18" charset="0"/>
                <a:ea typeface="+mn-lt"/>
                <a:cs typeface="Times New Roman" panose="02020603050405020304" pitchFamily="18" charset="0"/>
              </a:rPr>
              <a:t>[4] Takeuchi </a:t>
            </a:r>
            <a:r>
              <a:rPr lang="en-US" altLang="ko-KR" dirty="0" err="1">
                <a:latin typeface="Times New Roman" panose="02020603050405020304" pitchFamily="18" charset="0"/>
                <a:ea typeface="+mn-lt"/>
                <a:cs typeface="Times New Roman" panose="02020603050405020304" pitchFamily="18" charset="0"/>
              </a:rPr>
              <a:t>Hidoshi</a:t>
            </a:r>
            <a:r>
              <a:rPr lang="en-US" altLang="ko-KR" dirty="0">
                <a:latin typeface="Times New Roman" panose="02020603050405020304" pitchFamily="18" charset="0"/>
                <a:ea typeface="+mn-lt"/>
                <a:cs typeface="Times New Roman" panose="02020603050405020304" pitchFamily="18" charset="0"/>
              </a:rPr>
              <a:t>, Ueda </a:t>
            </a:r>
            <a:r>
              <a:rPr lang="en-US" altLang="ko-KR" dirty="0" err="1">
                <a:latin typeface="Times New Roman" panose="02020603050405020304" pitchFamily="18" charset="0"/>
                <a:ea typeface="+mn-lt"/>
                <a:cs typeface="Times New Roman" panose="02020603050405020304" pitchFamily="18" charset="0"/>
              </a:rPr>
              <a:t>Seiya</a:t>
            </a:r>
            <a:r>
              <a:rPr lang="en-US" altLang="ko-KR" dirty="0">
                <a:latin typeface="Times New Roman" panose="02020603050405020304" pitchFamily="18" charset="0"/>
                <a:ea typeface="+mn-lt"/>
                <a:cs typeface="Times New Roman" panose="02020603050405020304" pitchFamily="18" charset="0"/>
              </a:rPr>
              <a:t>, Earth Science I, (Translated by </a:t>
            </a:r>
            <a:r>
              <a:rPr lang="en-US" altLang="ko-KR" dirty="0" err="1">
                <a:latin typeface="Times New Roman" panose="02020603050405020304" pitchFamily="18" charset="0"/>
                <a:ea typeface="+mn-lt"/>
                <a:cs typeface="Times New Roman" panose="02020603050405020304" pitchFamily="18" charset="0"/>
              </a:rPr>
              <a:t>Wonjongkwan</a:t>
            </a:r>
            <a:r>
              <a:rPr lang="en-US" altLang="ko-KR" dirty="0">
                <a:latin typeface="Times New Roman" panose="02020603050405020304" pitchFamily="18" charset="0"/>
                <a:ea typeface="+mn-lt"/>
                <a:cs typeface="Times New Roman" panose="02020603050405020304" pitchFamily="18" charset="0"/>
              </a:rPr>
              <a:t>, a new modern science book, 1973, p92).</a:t>
            </a:r>
            <a:r>
              <a:rPr lang="ko-KR" altLang="en-US" dirty="0">
                <a:latin typeface="Times New Roman" panose="02020603050405020304" pitchFamily="18" charset="0"/>
                <a:ea typeface="+mn-lt"/>
                <a:cs typeface="Times New Roman" panose="02020603050405020304" pitchFamily="18" charset="0"/>
              </a:rPr>
              <a:t> </a:t>
            </a:r>
            <a:endParaRPr lang="ko-KR" altLang="ko-KR" dirty="0">
              <a:latin typeface="Times New Roman" panose="02020603050405020304" pitchFamily="18" charset="0"/>
              <a:cs typeface="Times New Roman" panose="02020603050405020304" pitchFamily="18" charset="0"/>
            </a:endParaRPr>
          </a:p>
          <a:p>
            <a:endParaRPr lang="en-US" altLang="ko-KR" dirty="0">
              <a:latin typeface="Times New Roman" panose="02020603050405020304" pitchFamily="18" charset="0"/>
              <a:ea typeface="+mn-lt"/>
              <a:cs typeface="Times New Roman" panose="02020603050405020304" pitchFamily="18" charset="0"/>
            </a:endParaRPr>
          </a:p>
          <a:p>
            <a:r>
              <a:rPr lang="en-US" altLang="ko-KR" dirty="0">
                <a:latin typeface="Times New Roman" panose="02020603050405020304" pitchFamily="18" charset="0"/>
                <a:ea typeface="+mn-lt"/>
                <a:cs typeface="Times New Roman" panose="02020603050405020304" pitchFamily="18" charset="0"/>
              </a:rPr>
              <a:t>[5] K Kim, </a:t>
            </a:r>
            <a:r>
              <a:rPr lang="en-US" altLang="ko-KR" i="1" dirty="0">
                <a:latin typeface="Times New Roman" panose="02020603050405020304" pitchFamily="18" charset="0"/>
                <a:ea typeface="+mn-lt"/>
                <a:cs typeface="Times New Roman" panose="02020603050405020304" pitchFamily="18" charset="0"/>
              </a:rPr>
              <a:t>Encyclopedia of Meteorology</a:t>
            </a:r>
            <a:r>
              <a:rPr lang="en-US" altLang="ko-KR" dirty="0">
                <a:latin typeface="Times New Roman" panose="02020603050405020304" pitchFamily="18" charset="0"/>
                <a:ea typeface="+mn-lt"/>
                <a:cs typeface="Times New Roman" panose="02020603050405020304" pitchFamily="18" charset="0"/>
              </a:rPr>
              <a:t> (Daily maximum temperature, </a:t>
            </a:r>
            <a:r>
              <a:rPr lang="en-US" altLang="ko-KR" dirty="0" err="1">
                <a:latin typeface="Times New Roman" panose="02020603050405020304" pitchFamily="18" charset="0"/>
                <a:ea typeface="+mn-lt"/>
                <a:cs typeface="Times New Roman" panose="02020603050405020304" pitchFamily="18" charset="0"/>
              </a:rPr>
              <a:t>Hyangmunsa</a:t>
            </a:r>
            <a:r>
              <a:rPr lang="en-US" altLang="ko-KR" dirty="0">
                <a:latin typeface="Times New Roman" panose="02020603050405020304" pitchFamily="18" charset="0"/>
                <a:ea typeface="+mn-lt"/>
                <a:cs typeface="Times New Roman" panose="02020603050405020304" pitchFamily="18" charset="0"/>
              </a:rPr>
              <a:t>, 1992, p431)</a:t>
            </a:r>
            <a:endParaRPr lang="ko-KR" altLang="ko-KR" dirty="0">
              <a:latin typeface="Times New Roman" panose="02020603050405020304" pitchFamily="18" charset="0"/>
              <a:cs typeface="Times New Roman" panose="02020603050405020304" pitchFamily="18" charset="0"/>
            </a:endParaRPr>
          </a:p>
          <a:p>
            <a:endParaRPr lang="ko-KR" altLang="en-US" dirty="0"/>
          </a:p>
        </p:txBody>
      </p:sp>
      <p:sp>
        <p:nvSpPr>
          <p:cNvPr id="7" name="슬라이드 번호 개체 틀 6">
            <a:extLst>
              <a:ext uri="{FF2B5EF4-FFF2-40B4-BE49-F238E27FC236}">
                <a16:creationId xmlns:a16="http://schemas.microsoft.com/office/drawing/2014/main" id="{26B6105A-FAC7-4A3F-AF30-ECBA7283C78D}"/>
              </a:ext>
            </a:extLst>
          </p:cNvPr>
          <p:cNvSpPr>
            <a:spLocks noGrp="1"/>
          </p:cNvSpPr>
          <p:nvPr>
            <p:ph type="sldNum" sz="quarter" idx="12"/>
          </p:nvPr>
        </p:nvSpPr>
        <p:spPr/>
        <p:txBody>
          <a:bodyPr/>
          <a:lstStyle/>
          <a:p>
            <a:fld id="{836B6DB3-44B8-41C4-A846-21F6C6172237}" type="slidenum">
              <a:rPr lang="ko-KR" altLang="en-US" smtClean="0"/>
              <a:t>23</a:t>
            </a:fld>
            <a:endParaRPr lang="ko-KR" altLang="en-US"/>
          </a:p>
        </p:txBody>
      </p:sp>
    </p:spTree>
    <p:extLst>
      <p:ext uri="{BB962C8B-B14F-4D97-AF65-F5344CB8AC3E}">
        <p14:creationId xmlns:p14="http://schemas.microsoft.com/office/powerpoint/2010/main" val="1553172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FB5119E-2084-4157-A98F-995D960214C1}"/>
              </a:ext>
            </a:extLst>
          </p:cNvPr>
          <p:cNvSpPr>
            <a:spLocks noGrp="1"/>
          </p:cNvSpPr>
          <p:nvPr>
            <p:ph type="title"/>
          </p:nvPr>
        </p:nvSpPr>
        <p:spPr>
          <a:xfrm>
            <a:off x="838200" y="365125"/>
            <a:ext cx="10515600" cy="1843503"/>
          </a:xfrm>
        </p:spPr>
        <p:txBody>
          <a:bodyPr>
            <a:normAutofit/>
          </a:bodyPr>
          <a:lstStyle/>
          <a:p>
            <a:pPr algn="ctr"/>
            <a:br>
              <a:rPr lang="en-US" altLang="ko-KR" sz="4400" dirty="0"/>
            </a:br>
            <a:r>
              <a:rPr lang="en-US" altLang="ko-KR" sz="6000" dirty="0">
                <a:latin typeface="Times New Roman" panose="02020603050405020304" pitchFamily="18" charset="0"/>
                <a:cs typeface="Times New Roman" panose="02020603050405020304" pitchFamily="18" charset="0"/>
              </a:rPr>
              <a:t>Thank you very much</a:t>
            </a:r>
            <a:r>
              <a:rPr lang="ko-KR" altLang="en-US" dirty="0">
                <a:latin typeface="Times New Roman" panose="02020603050405020304" pitchFamily="18" charset="0"/>
                <a:ea typeface="+mj-lt"/>
                <a:cs typeface="Times New Roman" panose="02020603050405020304" pitchFamily="18" charset="0"/>
              </a:rPr>
              <a:t> </a:t>
            </a:r>
            <a:endParaRPr lang="ko-KR" dirty="0">
              <a:latin typeface="Times New Roman" panose="02020603050405020304" pitchFamily="18" charset="0"/>
              <a:cs typeface="Times New Roman" panose="02020603050405020304" pitchFamily="18" charset="0"/>
            </a:endParaRPr>
          </a:p>
          <a:p>
            <a:endParaRPr lang="ko-KR" altLang="en-US" dirty="0">
              <a:ea typeface="맑은 고딕"/>
            </a:endParaRPr>
          </a:p>
        </p:txBody>
      </p:sp>
      <p:sp>
        <p:nvSpPr>
          <p:cNvPr id="7" name="슬라이드 번호 개체 틀 6">
            <a:extLst>
              <a:ext uri="{FF2B5EF4-FFF2-40B4-BE49-F238E27FC236}">
                <a16:creationId xmlns:a16="http://schemas.microsoft.com/office/drawing/2014/main" id="{531DA429-3F65-4990-97A7-94B38D2821A9}"/>
              </a:ext>
            </a:extLst>
          </p:cNvPr>
          <p:cNvSpPr>
            <a:spLocks noGrp="1"/>
          </p:cNvSpPr>
          <p:nvPr>
            <p:ph type="sldNum" sz="quarter" idx="12"/>
          </p:nvPr>
        </p:nvSpPr>
        <p:spPr/>
        <p:txBody>
          <a:bodyPr/>
          <a:lstStyle/>
          <a:p>
            <a:fld id="{836B6DB3-44B8-41C4-A846-21F6C6172237}" type="slidenum">
              <a:rPr lang="ko-KR" altLang="en-US" smtClean="0"/>
              <a:t>24</a:t>
            </a:fld>
            <a:endParaRPr lang="ko-KR" altLang="en-US"/>
          </a:p>
        </p:txBody>
      </p:sp>
      <p:sp>
        <p:nvSpPr>
          <p:cNvPr id="8" name="내용 개체 틀 2">
            <a:extLst>
              <a:ext uri="{FF2B5EF4-FFF2-40B4-BE49-F238E27FC236}">
                <a16:creationId xmlns:a16="http://schemas.microsoft.com/office/drawing/2014/main" id="{DA089D51-EDCF-48A6-9BC8-95F6EDD39736}"/>
              </a:ext>
            </a:extLst>
          </p:cNvPr>
          <p:cNvSpPr txBox="1">
            <a:spLocks/>
          </p:cNvSpPr>
          <p:nvPr/>
        </p:nvSpPr>
        <p:spPr>
          <a:xfrm>
            <a:off x="838200" y="2588455"/>
            <a:ext cx="10515600" cy="3588508"/>
          </a:xfrm>
          <a:prstGeom prst="rect">
            <a:avLst/>
          </a:prstGeom>
        </p:spPr>
        <p:txBody>
          <a:bodyPr vert="horz" lIns="91440" tIns="45720" rIns="91440" bIns="45720" rtlCol="0" anchor="t">
            <a:normAutofit/>
          </a:bodyPr>
          <a:lstStyle>
            <a:lvl1pPr marL="342900" indent="-342900" algn="l" defTabSz="457200" rtl="0" eaLnBrk="1" latinLnBrk="1"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1"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1"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1"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en-GB" altLang="ko-KR" sz="3200">
                <a:latin typeface="Times New Roman" panose="02020603050405020304" pitchFamily="18" charset="0"/>
                <a:ea typeface="+mn-lt"/>
                <a:cs typeface="Times New Roman" panose="02020603050405020304" pitchFamily="18" charset="0"/>
              </a:rPr>
              <a:t>Author: Dong-il Song</a:t>
            </a:r>
            <a:r>
              <a:rPr lang="ko-KR" altLang="en-US" sz="3200">
                <a:latin typeface="Times New Roman" panose="02020603050405020304" pitchFamily="18" charset="0"/>
                <a:ea typeface="+mn-lt"/>
                <a:cs typeface="Times New Roman" panose="02020603050405020304" pitchFamily="18" charset="0"/>
              </a:rPr>
              <a:t> </a:t>
            </a:r>
            <a:endParaRPr lang="ko-KR" altLang="en-US" sz="3200">
              <a:latin typeface="Times New Roman" panose="02020603050405020304" pitchFamily="18" charset="0"/>
              <a:cs typeface="Times New Roman" panose="02020603050405020304" pitchFamily="18" charset="0"/>
            </a:endParaRPr>
          </a:p>
          <a:p>
            <a:pPr algn="ctr"/>
            <a:endParaRPr lang="ko-KR" altLang="en-US" sz="3200">
              <a:latin typeface="Times New Roman" panose="02020603050405020304" pitchFamily="18" charset="0"/>
              <a:ea typeface="+mn-lt"/>
              <a:cs typeface="Times New Roman" panose="02020603050405020304" pitchFamily="18" charset="0"/>
            </a:endParaRPr>
          </a:p>
          <a:p>
            <a:pPr algn="ctr"/>
            <a:r>
              <a:rPr lang="en-GB" altLang="ko-KR" sz="3200">
                <a:latin typeface="Times New Roman" panose="02020603050405020304" pitchFamily="18" charset="0"/>
                <a:ea typeface="+mn-lt"/>
                <a:cs typeface="Times New Roman" panose="02020603050405020304" pitchFamily="18" charset="0"/>
              </a:rPr>
              <a:t>Download: </a:t>
            </a:r>
            <a:r>
              <a:rPr lang="en-GB" altLang="ko-KR" sz="3200">
                <a:solidFill>
                  <a:schemeClr val="tx1"/>
                </a:solidFill>
                <a:latin typeface="Times New Roman" panose="02020603050405020304" pitchFamily="18" charset="0"/>
                <a:ea typeface="+mn-lt"/>
                <a:cs typeface="Times New Roman" panose="02020603050405020304" pitchFamily="18" charset="0"/>
                <a:hlinkClick r:id="rId2">
                  <a:extLst>
                    <a:ext uri="{A12FA001-AC4F-418D-AE19-62706E023703}">
                      <ahyp:hlinkClr xmlns:ahyp="http://schemas.microsoft.com/office/drawing/2018/hyperlinkcolor" val="tx"/>
                    </a:ext>
                  </a:extLst>
                </a:hlinkClick>
              </a:rPr>
              <a:t>http://dongil.info</a:t>
            </a:r>
            <a:r>
              <a:rPr lang="ko-KR" altLang="en-US" sz="3200">
                <a:solidFill>
                  <a:schemeClr val="tx1"/>
                </a:solidFill>
                <a:latin typeface="Times New Roman" panose="02020603050405020304" pitchFamily="18" charset="0"/>
                <a:ea typeface="+mn-lt"/>
                <a:cs typeface="Times New Roman" panose="02020603050405020304" pitchFamily="18" charset="0"/>
              </a:rPr>
              <a:t> </a:t>
            </a:r>
            <a:endParaRPr lang="ko-KR" sz="3200">
              <a:solidFill>
                <a:schemeClr val="tx1"/>
              </a:solidFill>
              <a:latin typeface="Times New Roman" panose="02020603050405020304" pitchFamily="18" charset="0"/>
              <a:cs typeface="Times New Roman" panose="02020603050405020304" pitchFamily="18" charset="0"/>
            </a:endParaRPr>
          </a:p>
          <a:p>
            <a:pPr algn="ctr"/>
            <a:endParaRPr lang="ko-KR" altLang="en-US" sz="3200">
              <a:latin typeface="Times New Roman" panose="02020603050405020304" pitchFamily="18" charset="0"/>
              <a:ea typeface="+mn-lt"/>
              <a:cs typeface="Times New Roman" panose="02020603050405020304" pitchFamily="18" charset="0"/>
            </a:endParaRPr>
          </a:p>
          <a:p>
            <a:pPr algn="ctr"/>
            <a:r>
              <a:rPr lang="en-US" altLang="ko-KR" sz="3200">
                <a:solidFill>
                  <a:schemeClr val="tx1"/>
                </a:solidFill>
                <a:latin typeface="Times New Roman" panose="02020603050405020304" pitchFamily="18" charset="0"/>
                <a:cs typeface="Times New Roman" panose="02020603050405020304" pitchFamily="18" charset="0"/>
              </a:rPr>
              <a:t>Contact (E-mail)</a:t>
            </a:r>
            <a:r>
              <a:rPr lang="en-US" altLang="ko-KR" sz="3200">
                <a:solidFill>
                  <a:srgbClr val="99CA3C"/>
                </a:solidFill>
                <a:latin typeface="Times New Roman" panose="02020603050405020304" pitchFamily="18" charset="0"/>
                <a:cs typeface="Times New Roman" panose="02020603050405020304" pitchFamily="18" charset="0"/>
              </a:rPr>
              <a:t>: </a:t>
            </a:r>
            <a:r>
              <a:rPr lang="en-GB" altLang="ko-KR" sz="3200">
                <a:solidFill>
                  <a:schemeClr val="tx1"/>
                </a:solidFill>
                <a:latin typeface="Times New Roman" panose="02020603050405020304" pitchFamily="18" charset="0"/>
                <a:ea typeface="+mn-lt"/>
                <a:cs typeface="Times New Roman" panose="02020603050405020304" pitchFamily="18" charset="0"/>
                <a:hlinkClick r:id="rId3">
                  <a:extLst>
                    <a:ext uri="{A12FA001-AC4F-418D-AE19-62706E023703}">
                      <ahyp:hlinkClr xmlns:ahyp="http://schemas.microsoft.com/office/drawing/2018/hyperlinkcolor" val="tx"/>
                    </a:ext>
                  </a:extLst>
                </a:hlinkClick>
              </a:rPr>
              <a:t>songdi27@daum.net</a:t>
            </a:r>
            <a:r>
              <a:rPr lang="ko-KR" altLang="en-US" sz="3200">
                <a:solidFill>
                  <a:schemeClr val="tx1"/>
                </a:solidFill>
                <a:latin typeface="Times New Roman" panose="02020603050405020304" pitchFamily="18" charset="0"/>
                <a:ea typeface="+mn-lt"/>
                <a:cs typeface="Times New Roman" panose="02020603050405020304" pitchFamily="18" charset="0"/>
              </a:rPr>
              <a:t> </a:t>
            </a:r>
            <a:endParaRPr lang="ko-KR" sz="3200">
              <a:solidFill>
                <a:schemeClr val="tx1"/>
              </a:solidFill>
              <a:latin typeface="Times New Roman" panose="02020603050405020304" pitchFamily="18" charset="0"/>
              <a:cs typeface="Times New Roman" panose="02020603050405020304" pitchFamily="18" charset="0"/>
            </a:endParaRPr>
          </a:p>
          <a:p>
            <a:endParaRPr lang="ko-KR" altLang="en-US" dirty="0">
              <a:latin typeface="Arial"/>
              <a:ea typeface="맑은 고딕"/>
              <a:cs typeface="Arial"/>
            </a:endParaRPr>
          </a:p>
        </p:txBody>
      </p:sp>
    </p:spTree>
    <p:extLst>
      <p:ext uri="{BB962C8B-B14F-4D97-AF65-F5344CB8AC3E}">
        <p14:creationId xmlns:p14="http://schemas.microsoft.com/office/powerpoint/2010/main" val="301775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C28E6E1-A02D-4CDD-BFAF-D36BCC294A0B}"/>
              </a:ext>
            </a:extLst>
          </p:cNvPr>
          <p:cNvSpPr>
            <a:spLocks noGrp="1"/>
          </p:cNvSpPr>
          <p:nvPr>
            <p:ph type="title"/>
          </p:nvPr>
        </p:nvSpPr>
        <p:spPr>
          <a:xfrm>
            <a:off x="538832" y="451513"/>
            <a:ext cx="10515600" cy="419790"/>
          </a:xfrm>
        </p:spPr>
        <p:txBody>
          <a:bodyPr>
            <a:noAutofit/>
          </a:bodyPr>
          <a:lstStyle/>
          <a:p>
            <a:r>
              <a:rPr lang="en-GB" altLang="ko-KR" sz="4000" b="1" dirty="0">
                <a:latin typeface="Times New Roman" panose="02020603050405020304" pitchFamily="18" charset="0"/>
                <a:ea typeface="+mj-lt"/>
                <a:cs typeface="Times New Roman" panose="02020603050405020304" pitchFamily="18" charset="0"/>
              </a:rPr>
              <a:t>1. Introduction</a:t>
            </a:r>
            <a:endParaRPr lang="ko-KR" sz="4000" dirty="0">
              <a:latin typeface="Times New Roman" panose="02020603050405020304" pitchFamily="18" charset="0"/>
              <a:cs typeface="Times New Roman" panose="02020603050405020304" pitchFamily="18" charset="0"/>
            </a:endParaRPr>
          </a:p>
        </p:txBody>
      </p:sp>
      <p:sp>
        <p:nvSpPr>
          <p:cNvPr id="3" name="내용 개체 틀 2">
            <a:extLst>
              <a:ext uri="{FF2B5EF4-FFF2-40B4-BE49-F238E27FC236}">
                <a16:creationId xmlns:a16="http://schemas.microsoft.com/office/drawing/2014/main" id="{C762FF29-C014-43E5-8DCF-76D3FF119C02}"/>
              </a:ext>
            </a:extLst>
          </p:cNvPr>
          <p:cNvSpPr>
            <a:spLocks noGrp="1"/>
          </p:cNvSpPr>
          <p:nvPr>
            <p:ph idx="1"/>
          </p:nvPr>
        </p:nvSpPr>
        <p:spPr>
          <a:xfrm>
            <a:off x="416169" y="1121136"/>
            <a:ext cx="11625410" cy="5055827"/>
          </a:xfrm>
        </p:spPr>
        <p:txBody>
          <a:bodyPr vert="horz" lIns="91440" tIns="45720" rIns="91440" bIns="45720" rtlCol="0" anchor="t">
            <a:noAutofit/>
          </a:bodyPr>
          <a:lstStyle/>
          <a:p>
            <a:pPr>
              <a:lnSpc>
                <a:spcPct val="100000"/>
              </a:lnSpc>
            </a:pPr>
            <a:r>
              <a:rPr lang="en-GB" altLang="ko-KR" sz="2400" dirty="0">
                <a:latin typeface="Times New Roman" panose="02020603050405020304" pitchFamily="18" charset="0"/>
                <a:ea typeface="+mn-lt"/>
                <a:cs typeface="Times New Roman" panose="02020603050405020304" pitchFamily="18" charset="0"/>
              </a:rPr>
              <a:t>The thermoelectric effect of two metals was discovered by T. J. </a:t>
            </a:r>
            <a:r>
              <a:rPr lang="en-GB" altLang="ko-KR" sz="2400" dirty="0" err="1">
                <a:latin typeface="Times New Roman" panose="02020603050405020304" pitchFamily="18" charset="0"/>
                <a:ea typeface="+mn-lt"/>
                <a:cs typeface="Times New Roman" panose="02020603050405020304" pitchFamily="18" charset="0"/>
              </a:rPr>
              <a:t>Seebeck</a:t>
            </a:r>
            <a:r>
              <a:rPr lang="en-GB" altLang="ko-KR" sz="2400" dirty="0">
                <a:latin typeface="Times New Roman" panose="02020603050405020304" pitchFamily="18" charset="0"/>
                <a:ea typeface="+mn-lt"/>
                <a:cs typeface="Times New Roman" panose="02020603050405020304" pitchFamily="18" charset="0"/>
              </a:rPr>
              <a:t>, a German physicist.</a:t>
            </a:r>
            <a:r>
              <a:rPr lang="en-GB" altLang="ko-KR" sz="2400" baseline="30000" dirty="0">
                <a:latin typeface="Times New Roman" panose="02020603050405020304" pitchFamily="18" charset="0"/>
                <a:ea typeface="+mn-lt"/>
                <a:cs typeface="Times New Roman" panose="02020603050405020304" pitchFamily="18" charset="0"/>
              </a:rPr>
              <a:t>1</a:t>
            </a:r>
            <a:r>
              <a:rPr lang="ko-KR" altLang="en-US" sz="2400" dirty="0">
                <a:latin typeface="Times New Roman" panose="02020603050405020304" pitchFamily="18" charset="0"/>
                <a:ea typeface="+mn-lt"/>
                <a:cs typeface="Times New Roman" panose="02020603050405020304" pitchFamily="18" charset="0"/>
              </a:rPr>
              <a:t> </a:t>
            </a:r>
            <a:endParaRPr lang="en-US" altLang="ko-KR" sz="2400" dirty="0">
              <a:latin typeface="Times New Roman" panose="02020603050405020304" pitchFamily="18" charset="0"/>
              <a:ea typeface="+mn-lt"/>
              <a:cs typeface="Times New Roman" panose="02020603050405020304" pitchFamily="18" charset="0"/>
            </a:endParaRPr>
          </a:p>
          <a:p>
            <a:pPr>
              <a:lnSpc>
                <a:spcPct val="100000"/>
              </a:lnSpc>
            </a:pPr>
            <a:r>
              <a:rPr lang="en-US" altLang="ko-KR" sz="2400" dirty="0">
                <a:latin typeface="Times New Roman" panose="02020603050405020304" pitchFamily="18" charset="0"/>
                <a:ea typeface="+mn-lt"/>
                <a:cs typeface="Times New Roman" panose="02020603050405020304" pitchFamily="18" charset="0"/>
              </a:rPr>
              <a:t>This Research studied the thermoelectric effect in all materials and non-metallic materials such as soil.</a:t>
            </a:r>
            <a:endParaRPr lang="en-GB" altLang="ko-KR" sz="2400" dirty="0">
              <a:latin typeface="Times New Roman" panose="02020603050405020304" pitchFamily="18" charset="0"/>
              <a:ea typeface="+mn-lt"/>
              <a:cs typeface="Times New Roman" panose="02020603050405020304" pitchFamily="18" charset="0"/>
            </a:endParaRPr>
          </a:p>
          <a:p>
            <a:pPr>
              <a:lnSpc>
                <a:spcPct val="100000"/>
              </a:lnSpc>
            </a:pPr>
            <a:r>
              <a:rPr lang="en-US" altLang="ko-KR" sz="2400" dirty="0">
                <a:latin typeface="Times New Roman" panose="02020603050405020304" pitchFamily="18" charset="0"/>
                <a:ea typeface="+mn-lt"/>
                <a:cs typeface="Times New Roman" panose="02020603050405020304" pitchFamily="18" charset="0"/>
              </a:rPr>
              <a:t>An electromotive force was generated in all materials used in the experiment. Since there is no material with infinite electrical resistance, thermoelectric effect </a:t>
            </a:r>
            <a:r>
              <a:rPr lang="en-GB" altLang="ko-KR" sz="2400" dirty="0">
                <a:latin typeface="Times New Roman" panose="02020603050405020304" pitchFamily="18" charset="0"/>
                <a:ea typeface="+mn-lt"/>
                <a:cs typeface="Times New Roman" panose="02020603050405020304" pitchFamily="18" charset="0"/>
              </a:rPr>
              <a:t>is</a:t>
            </a:r>
            <a:r>
              <a:rPr lang="ko-KR" altLang="en-US" sz="2400" dirty="0">
                <a:latin typeface="Times New Roman" panose="02020603050405020304" pitchFamily="18" charset="0"/>
                <a:ea typeface="+mn-lt"/>
                <a:cs typeface="Times New Roman" panose="02020603050405020304" pitchFamily="18" charset="0"/>
              </a:rPr>
              <a:t> </a:t>
            </a:r>
            <a:r>
              <a:rPr lang="en-US" altLang="ko-KR" sz="2400" dirty="0">
                <a:latin typeface="Times New Roman" panose="02020603050405020304" pitchFamily="18" charset="0"/>
                <a:ea typeface="+mn-lt"/>
                <a:cs typeface="Times New Roman" panose="02020603050405020304" pitchFamily="18" charset="0"/>
              </a:rPr>
              <a:t>expected to occur in all materials.</a:t>
            </a:r>
          </a:p>
          <a:p>
            <a:pPr>
              <a:lnSpc>
                <a:spcPct val="100000"/>
              </a:lnSpc>
            </a:pPr>
            <a:r>
              <a:rPr lang="en-US" altLang="ko-KR" sz="2400" dirty="0">
                <a:latin typeface="Times New Roman" panose="02020603050405020304" pitchFamily="18" charset="0"/>
                <a:ea typeface="맑은 고딕"/>
                <a:cs typeface="Times New Roman" panose="02020603050405020304" pitchFamily="18" charset="0"/>
              </a:rPr>
              <a:t>The thermoelectric effect of these materials causes friction electricity, Earth's magnetic field, lightning, sparks between clouds, sunspots, and motion of celestial bodies.</a:t>
            </a:r>
          </a:p>
          <a:p>
            <a:pPr>
              <a:lnSpc>
                <a:spcPct val="100000"/>
              </a:lnSpc>
            </a:pPr>
            <a:r>
              <a:rPr lang="en-US" altLang="ko-KR" sz="2400" dirty="0">
                <a:latin typeface="Times New Roman" panose="02020603050405020304" pitchFamily="18" charset="0"/>
                <a:ea typeface="맑은 고딕"/>
                <a:cs typeface="Times New Roman" panose="02020603050405020304" pitchFamily="18" charset="0"/>
              </a:rPr>
              <a:t>It also forms an ionosphere that reflects spark discharges and electromagnetic waves during nuclear explosions.</a:t>
            </a:r>
            <a:endParaRPr lang="en-US" altLang="ko-KR" sz="2400" dirty="0">
              <a:latin typeface="Times New Roman" panose="02020603050405020304" pitchFamily="18" charset="0"/>
              <a:ea typeface="+mn-lt"/>
              <a:cs typeface="Times New Roman" panose="02020603050405020304" pitchFamily="18" charset="0"/>
            </a:endParaRPr>
          </a:p>
          <a:p>
            <a:pPr>
              <a:lnSpc>
                <a:spcPct val="100000"/>
              </a:lnSpc>
            </a:pPr>
            <a:endParaRPr lang="en-GB" altLang="ko-KR" sz="2400" dirty="0">
              <a:latin typeface="Times New Roman" panose="02020603050405020304" pitchFamily="18" charset="0"/>
              <a:ea typeface="+mn-lt"/>
              <a:cs typeface="Times New Roman" panose="02020603050405020304" pitchFamily="18" charset="0"/>
            </a:endParaRPr>
          </a:p>
        </p:txBody>
      </p:sp>
      <p:sp>
        <p:nvSpPr>
          <p:cNvPr id="7" name="슬라이드 번호 개체 틀 6">
            <a:extLst>
              <a:ext uri="{FF2B5EF4-FFF2-40B4-BE49-F238E27FC236}">
                <a16:creationId xmlns:a16="http://schemas.microsoft.com/office/drawing/2014/main" id="{9BFC9273-F855-4D21-B294-A7AF4FDA5928}"/>
              </a:ext>
            </a:extLst>
          </p:cNvPr>
          <p:cNvSpPr>
            <a:spLocks noGrp="1"/>
          </p:cNvSpPr>
          <p:nvPr>
            <p:ph type="sldNum" sz="quarter" idx="12"/>
          </p:nvPr>
        </p:nvSpPr>
        <p:spPr/>
        <p:txBody>
          <a:bodyPr/>
          <a:lstStyle/>
          <a:p>
            <a:fld id="{836B6DB3-44B8-41C4-A846-21F6C6172237}" type="slidenum">
              <a:rPr lang="ko-KR" altLang="en-US" smtClean="0"/>
              <a:t>3</a:t>
            </a:fld>
            <a:endParaRPr lang="ko-KR" altLang="en-US"/>
          </a:p>
        </p:txBody>
      </p:sp>
    </p:spTree>
    <p:extLst>
      <p:ext uri="{BB962C8B-B14F-4D97-AF65-F5344CB8AC3E}">
        <p14:creationId xmlns:p14="http://schemas.microsoft.com/office/powerpoint/2010/main" val="319187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제목 1">
            <a:extLst>
              <a:ext uri="{FF2B5EF4-FFF2-40B4-BE49-F238E27FC236}">
                <a16:creationId xmlns:a16="http://schemas.microsoft.com/office/drawing/2014/main" id="{622C0E31-F6A0-47CC-A757-F8AFC5FD1C86}"/>
              </a:ext>
            </a:extLst>
          </p:cNvPr>
          <p:cNvSpPr>
            <a:spLocks noGrp="1"/>
          </p:cNvSpPr>
          <p:nvPr>
            <p:ph type="title"/>
          </p:nvPr>
        </p:nvSpPr>
        <p:spPr>
          <a:xfrm>
            <a:off x="280668" y="241618"/>
            <a:ext cx="10515600" cy="419790"/>
          </a:xfrm>
        </p:spPr>
        <p:txBody>
          <a:bodyPr>
            <a:noAutofit/>
          </a:bodyPr>
          <a:lstStyle/>
          <a:p>
            <a:r>
              <a:rPr lang="en-GB" altLang="ko-KR" sz="4000" b="1" dirty="0">
                <a:latin typeface="Times New Roman" panose="02020603050405020304" pitchFamily="18" charset="0"/>
                <a:ea typeface="+mj-lt"/>
                <a:cs typeface="Times New Roman" panose="02020603050405020304" pitchFamily="18" charset="0"/>
              </a:rPr>
              <a:t>2. Thermoelectric effect experiment</a:t>
            </a:r>
            <a:endParaRPr lang="ko-KR" sz="4000" dirty="0">
              <a:latin typeface="Times New Roman" panose="02020603050405020304" pitchFamily="18" charset="0"/>
              <a:cs typeface="Times New Roman" panose="02020603050405020304" pitchFamily="18" charset="0"/>
            </a:endParaRPr>
          </a:p>
        </p:txBody>
      </p:sp>
      <p:sp>
        <p:nvSpPr>
          <p:cNvPr id="3" name="내용 개체 틀 2">
            <a:extLst>
              <a:ext uri="{FF2B5EF4-FFF2-40B4-BE49-F238E27FC236}">
                <a16:creationId xmlns:a16="http://schemas.microsoft.com/office/drawing/2014/main" id="{08D3BEAE-5AA1-443E-B4B0-E4BCBAA85DBA}"/>
              </a:ext>
            </a:extLst>
          </p:cNvPr>
          <p:cNvSpPr>
            <a:spLocks noGrp="1"/>
          </p:cNvSpPr>
          <p:nvPr>
            <p:ph idx="1"/>
          </p:nvPr>
        </p:nvSpPr>
        <p:spPr>
          <a:xfrm>
            <a:off x="119333" y="1258785"/>
            <a:ext cx="11967712" cy="5220102"/>
          </a:xfrm>
        </p:spPr>
        <p:txBody>
          <a:bodyPr vert="horz" lIns="91440" tIns="45720" rIns="91440" bIns="45720" rtlCol="0" anchor="t">
            <a:noAutofit/>
          </a:bodyPr>
          <a:lstStyle/>
          <a:p>
            <a:pPr marL="0" indent="0">
              <a:buNone/>
            </a:pPr>
            <a:endParaRPr lang="en-GB" altLang="ko-KR" sz="2400" dirty="0">
              <a:latin typeface="Arial"/>
              <a:ea typeface="+mn-lt"/>
              <a:cs typeface="+mn-lt"/>
            </a:endParaRPr>
          </a:p>
        </p:txBody>
      </p:sp>
      <p:sp>
        <p:nvSpPr>
          <p:cNvPr id="7" name="슬라이드 번호 개체 틀 6">
            <a:extLst>
              <a:ext uri="{FF2B5EF4-FFF2-40B4-BE49-F238E27FC236}">
                <a16:creationId xmlns:a16="http://schemas.microsoft.com/office/drawing/2014/main" id="{0E7BE9EF-82F3-48C3-9BB5-DB108F2B5B04}"/>
              </a:ext>
            </a:extLst>
          </p:cNvPr>
          <p:cNvSpPr>
            <a:spLocks noGrp="1"/>
          </p:cNvSpPr>
          <p:nvPr>
            <p:ph type="sldNum" sz="quarter" idx="12"/>
          </p:nvPr>
        </p:nvSpPr>
        <p:spPr/>
        <p:txBody>
          <a:bodyPr/>
          <a:lstStyle/>
          <a:p>
            <a:fld id="{836B6DB3-44B8-41C4-A846-21F6C6172237}" type="slidenum">
              <a:rPr lang="ko-KR" altLang="en-US" smtClean="0"/>
              <a:t>4</a:t>
            </a:fld>
            <a:endParaRPr lang="ko-KR" altLang="en-US"/>
          </a:p>
        </p:txBody>
      </p:sp>
      <p:pic>
        <p:nvPicPr>
          <p:cNvPr id="5" name="내용 개체 틀 5">
            <a:extLst>
              <a:ext uri="{FF2B5EF4-FFF2-40B4-BE49-F238E27FC236}">
                <a16:creationId xmlns:a16="http://schemas.microsoft.com/office/drawing/2014/main" id="{A7268842-2943-4167-B8FC-B5F60715BF1A}"/>
              </a:ext>
            </a:extLst>
          </p:cNvPr>
          <p:cNvPicPr>
            <a:picLocks noChangeAspect="1"/>
          </p:cNvPicPr>
          <p:nvPr/>
        </p:nvPicPr>
        <p:blipFill>
          <a:blip r:embed="rId2"/>
          <a:stretch>
            <a:fillRect/>
          </a:stretch>
        </p:blipFill>
        <p:spPr>
          <a:xfrm>
            <a:off x="104955" y="1336844"/>
            <a:ext cx="11796019" cy="2241841"/>
          </a:xfrm>
          <a:prstGeom prst="rect">
            <a:avLst/>
          </a:prstGeom>
        </p:spPr>
      </p:pic>
      <p:sp>
        <p:nvSpPr>
          <p:cNvPr id="8" name="TextBox 7">
            <a:extLst>
              <a:ext uri="{FF2B5EF4-FFF2-40B4-BE49-F238E27FC236}">
                <a16:creationId xmlns:a16="http://schemas.microsoft.com/office/drawing/2014/main" id="{9A88F7F0-E877-45B9-AEE1-69305C00E0D2}"/>
              </a:ext>
            </a:extLst>
          </p:cNvPr>
          <p:cNvSpPr txBox="1"/>
          <p:nvPr/>
        </p:nvSpPr>
        <p:spPr>
          <a:xfrm>
            <a:off x="453142" y="3987417"/>
            <a:ext cx="10854046" cy="1898725"/>
          </a:xfrm>
          <a:prstGeom prst="rect">
            <a:avLst/>
          </a:prstGeom>
          <a:noFill/>
        </p:spPr>
        <p:txBody>
          <a:bodyPr wrap="square">
            <a:spAutoFit/>
          </a:bodyPr>
          <a:lstStyle/>
          <a:p>
            <a:pPr algn="ctr"/>
            <a:r>
              <a:rPr lang="en-GB" altLang="ko-KR" sz="2000" b="1" u="sng" dirty="0">
                <a:latin typeface="Times New Roman" panose="02020603050405020304" pitchFamily="18" charset="0"/>
                <a:ea typeface="+mn-lt"/>
                <a:cs typeface="Times New Roman" panose="02020603050405020304" pitchFamily="18" charset="0"/>
              </a:rPr>
              <a:t>Figure 1. Temperature difference and charge states of materials</a:t>
            </a:r>
            <a:endParaRPr lang="ko-KR" altLang="ko-KR" sz="2000" b="1" u="sng" dirty="0">
              <a:latin typeface="Times New Roman" panose="02020603050405020304" pitchFamily="18" charset="0"/>
              <a:ea typeface="맑은 고딕"/>
              <a:cs typeface="Times New Roman" panose="02020603050405020304" pitchFamily="18" charset="0"/>
            </a:endParaRPr>
          </a:p>
          <a:p>
            <a:pPr algn="ctr">
              <a:lnSpc>
                <a:spcPct val="170000"/>
              </a:lnSpc>
            </a:pPr>
            <a:r>
              <a:rPr lang="en-GB" altLang="ko-KR" sz="2000" b="1" u="sng" dirty="0" err="1">
                <a:latin typeface="Times New Roman" panose="02020603050405020304" pitchFamily="18" charset="0"/>
                <a:ea typeface="+mn-lt"/>
                <a:cs typeface="Times New Roman" panose="02020603050405020304" pitchFamily="18" charset="0"/>
              </a:rPr>
              <a:t>Mp</a:t>
            </a:r>
            <a:r>
              <a:rPr lang="en-GB" altLang="ko-KR" sz="2000" b="1" dirty="0">
                <a:latin typeface="Times New Roman" panose="02020603050405020304" pitchFamily="18" charset="0"/>
                <a:ea typeface="+mn-lt"/>
                <a:cs typeface="Times New Roman" panose="02020603050405020304" pitchFamily="18" charset="0"/>
              </a:rPr>
              <a:t>: Positive temperature polarity materials (Water, Iron, etc.)</a:t>
            </a:r>
            <a:endParaRPr lang="en-US" altLang="ko-KR" sz="2000" b="1" dirty="0">
              <a:latin typeface="Times New Roman" panose="02020603050405020304" pitchFamily="18" charset="0"/>
              <a:ea typeface="+mn-lt"/>
              <a:cs typeface="Times New Roman" panose="02020603050405020304" pitchFamily="18" charset="0"/>
            </a:endParaRPr>
          </a:p>
          <a:p>
            <a:pPr algn="ctr">
              <a:lnSpc>
                <a:spcPct val="170000"/>
              </a:lnSpc>
            </a:pPr>
            <a:r>
              <a:rPr lang="en-GB" altLang="ko-KR" sz="2000" b="1" u="sng" dirty="0">
                <a:latin typeface="Times New Roman" panose="02020603050405020304" pitchFamily="18" charset="0"/>
                <a:ea typeface="+mn-lt"/>
                <a:cs typeface="Times New Roman" panose="02020603050405020304" pitchFamily="18" charset="0"/>
              </a:rPr>
              <a:t>Mn</a:t>
            </a:r>
            <a:r>
              <a:rPr lang="en-GB" altLang="ko-KR" sz="2000" b="1" dirty="0">
                <a:latin typeface="Times New Roman" panose="02020603050405020304" pitchFamily="18" charset="0"/>
                <a:ea typeface="+mn-lt"/>
                <a:cs typeface="Times New Roman" panose="02020603050405020304" pitchFamily="18" charset="0"/>
              </a:rPr>
              <a:t>: Negative temperature polarity materials (Soil, Ice, etc.)</a:t>
            </a:r>
          </a:p>
          <a:p>
            <a:pPr algn="ctr">
              <a:lnSpc>
                <a:spcPct val="170000"/>
              </a:lnSpc>
            </a:pPr>
            <a:r>
              <a:rPr lang="en-GB" altLang="ko-KR" sz="2000" b="1" dirty="0">
                <a:latin typeface="Times New Roman" panose="02020603050405020304" pitchFamily="18" charset="0"/>
                <a:ea typeface="+mn-lt"/>
                <a:cs typeface="Times New Roman" panose="02020603050405020304" pitchFamily="18" charset="0"/>
              </a:rPr>
              <a:t> +: Positive charge</a:t>
            </a:r>
            <a:r>
              <a:rPr lang="en-US" altLang="ko-KR" sz="2000" b="1" dirty="0">
                <a:latin typeface="Times New Roman" panose="02020603050405020304" pitchFamily="18" charset="0"/>
                <a:ea typeface="+mn-lt"/>
                <a:cs typeface="Times New Roman" panose="02020603050405020304" pitchFamily="18" charset="0"/>
              </a:rPr>
              <a:t> /</a:t>
            </a:r>
            <a:r>
              <a:rPr lang="ko-KR" altLang="en-US" sz="2000" b="1" dirty="0">
                <a:latin typeface="Times New Roman" panose="02020603050405020304" pitchFamily="18" charset="0"/>
                <a:ea typeface="+mn-lt"/>
                <a:cs typeface="Times New Roman" panose="02020603050405020304" pitchFamily="18" charset="0"/>
              </a:rPr>
              <a:t>  </a:t>
            </a:r>
            <a:r>
              <a:rPr lang="en-GB" altLang="ko-KR" sz="2000" b="1" dirty="0">
                <a:latin typeface="Times New Roman" panose="02020603050405020304" pitchFamily="18" charset="0"/>
                <a:ea typeface="+mn-lt"/>
                <a:cs typeface="Times New Roman" panose="02020603050405020304" pitchFamily="18" charset="0"/>
              </a:rPr>
              <a:t>−: Negative charge / </a:t>
            </a:r>
            <a:r>
              <a:rPr lang="en-GB" altLang="ko-KR" sz="2000" b="1" u="sng" dirty="0">
                <a:latin typeface="Times New Roman" panose="02020603050405020304" pitchFamily="18" charset="0"/>
                <a:ea typeface="+mn-lt"/>
                <a:cs typeface="Times New Roman" panose="02020603050405020304" pitchFamily="18" charset="0"/>
              </a:rPr>
              <a:t>B</a:t>
            </a:r>
            <a:r>
              <a:rPr lang="en-GB" altLang="ko-KR" sz="2000" b="1" dirty="0">
                <a:latin typeface="Times New Roman" panose="02020603050405020304" pitchFamily="18" charset="0"/>
                <a:ea typeface="+mn-lt"/>
                <a:cs typeface="Times New Roman" panose="02020603050405020304" pitchFamily="18" charset="0"/>
              </a:rPr>
              <a:t>: Battery</a:t>
            </a:r>
            <a:r>
              <a:rPr lang="en-IN" altLang="ko-KR" sz="2000" b="1" dirty="0">
                <a:latin typeface="Arial"/>
                <a:ea typeface="+mn-lt"/>
                <a:cs typeface="+mn-lt"/>
              </a:rPr>
              <a:t> </a:t>
            </a:r>
            <a:endParaRPr lang="ko-KR" altLang="ko-KR" sz="2000" b="1" dirty="0">
              <a:latin typeface="Arial"/>
              <a:ea typeface="맑은 고딕"/>
              <a:cs typeface="Arial"/>
            </a:endParaRPr>
          </a:p>
        </p:txBody>
      </p:sp>
    </p:spTree>
    <p:extLst>
      <p:ext uri="{BB962C8B-B14F-4D97-AF65-F5344CB8AC3E}">
        <p14:creationId xmlns:p14="http://schemas.microsoft.com/office/powerpoint/2010/main" val="48878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a:extLst>
              <a:ext uri="{FF2B5EF4-FFF2-40B4-BE49-F238E27FC236}">
                <a16:creationId xmlns:a16="http://schemas.microsoft.com/office/drawing/2014/main" id="{14B20192-CCBD-4E2D-8948-C25325263D9C}"/>
              </a:ext>
            </a:extLst>
          </p:cNvPr>
          <p:cNvSpPr>
            <a:spLocks noGrp="1"/>
          </p:cNvSpPr>
          <p:nvPr>
            <p:ph type="title"/>
          </p:nvPr>
        </p:nvSpPr>
        <p:spPr>
          <a:xfrm>
            <a:off x="280668" y="241618"/>
            <a:ext cx="10515600" cy="419790"/>
          </a:xfrm>
        </p:spPr>
        <p:txBody>
          <a:bodyPr>
            <a:noAutofit/>
          </a:bodyPr>
          <a:lstStyle/>
          <a:p>
            <a:r>
              <a:rPr lang="en-GB" altLang="ko-KR" sz="4000" b="1" dirty="0">
                <a:latin typeface="Times New Roman" panose="02020603050405020304" pitchFamily="18" charset="0"/>
                <a:ea typeface="+mj-lt"/>
                <a:cs typeface="Times New Roman" panose="02020603050405020304" pitchFamily="18" charset="0"/>
              </a:rPr>
              <a:t>2. Thermoelectric effect experiment</a:t>
            </a:r>
            <a:endParaRPr lang="ko-KR" sz="4000" dirty="0">
              <a:latin typeface="Times New Roman" panose="02020603050405020304" pitchFamily="18" charset="0"/>
              <a:cs typeface="Times New Roman" panose="02020603050405020304" pitchFamily="18" charset="0"/>
            </a:endParaRPr>
          </a:p>
        </p:txBody>
      </p:sp>
      <p:sp>
        <p:nvSpPr>
          <p:cNvPr id="7" name="슬라이드 번호 개체 틀 6">
            <a:extLst>
              <a:ext uri="{FF2B5EF4-FFF2-40B4-BE49-F238E27FC236}">
                <a16:creationId xmlns:a16="http://schemas.microsoft.com/office/drawing/2014/main" id="{8D6FC3E5-4847-49BE-B1C6-16523823B378}"/>
              </a:ext>
            </a:extLst>
          </p:cNvPr>
          <p:cNvSpPr>
            <a:spLocks noGrp="1"/>
          </p:cNvSpPr>
          <p:nvPr>
            <p:ph type="sldNum" sz="quarter" idx="12"/>
          </p:nvPr>
        </p:nvSpPr>
        <p:spPr/>
        <p:txBody>
          <a:bodyPr/>
          <a:lstStyle/>
          <a:p>
            <a:fld id="{836B6DB3-44B8-41C4-A846-21F6C6172237}" type="slidenum">
              <a:rPr lang="ko-KR" altLang="en-US" smtClean="0"/>
              <a:t>5</a:t>
            </a:fld>
            <a:endParaRPr lang="ko-KR" altLang="en-US" dirty="0"/>
          </a:p>
        </p:txBody>
      </p:sp>
      <p:graphicFrame>
        <p:nvGraphicFramePr>
          <p:cNvPr id="4" name="표 4">
            <a:extLst>
              <a:ext uri="{FF2B5EF4-FFF2-40B4-BE49-F238E27FC236}">
                <a16:creationId xmlns:a16="http://schemas.microsoft.com/office/drawing/2014/main" id="{5CC29755-AA0F-4208-8950-8F2205DE62AB}"/>
              </a:ext>
            </a:extLst>
          </p:cNvPr>
          <p:cNvGraphicFramePr>
            <a:graphicFrameLocks noGrp="1"/>
          </p:cNvGraphicFramePr>
          <p:nvPr>
            <p:extLst>
              <p:ext uri="{D42A27DB-BD31-4B8C-83A1-F6EECF244321}">
                <p14:modId xmlns:p14="http://schemas.microsoft.com/office/powerpoint/2010/main" val="644703829"/>
              </p:ext>
            </p:extLst>
          </p:nvPr>
        </p:nvGraphicFramePr>
        <p:xfrm>
          <a:off x="416169" y="1576387"/>
          <a:ext cx="8857833" cy="3779520"/>
        </p:xfrm>
        <a:graphic>
          <a:graphicData uri="http://schemas.openxmlformats.org/drawingml/2006/table">
            <a:tbl>
              <a:tblPr firstRow="1" bandRow="1">
                <a:tableStyleId>{5C22544A-7EE6-4342-B048-85BDC9FD1C3A}</a:tableStyleId>
              </a:tblPr>
              <a:tblGrid>
                <a:gridCol w="4356553">
                  <a:extLst>
                    <a:ext uri="{9D8B030D-6E8A-4147-A177-3AD203B41FA5}">
                      <a16:colId xmlns:a16="http://schemas.microsoft.com/office/drawing/2014/main" val="2146510525"/>
                    </a:ext>
                  </a:extLst>
                </a:gridCol>
                <a:gridCol w="4501280">
                  <a:extLst>
                    <a:ext uri="{9D8B030D-6E8A-4147-A177-3AD203B41FA5}">
                      <a16:colId xmlns:a16="http://schemas.microsoft.com/office/drawing/2014/main" val="2504541262"/>
                    </a:ext>
                  </a:extLst>
                </a:gridCol>
              </a:tblGrid>
              <a:tr h="293308">
                <a:tc>
                  <a:txBody>
                    <a:bodyPr/>
                    <a:lstStyle/>
                    <a:p>
                      <a:pPr latinLnBrk="1"/>
                      <a:r>
                        <a:rPr lang="en-US" altLang="ko-KR" sz="2800" dirty="0"/>
                        <a:t>Positive temperature polarity materials</a:t>
                      </a:r>
                      <a:endParaRPr lang="ko-KR" altLang="en-US" sz="2800" dirty="0"/>
                    </a:p>
                  </a:txBody>
                  <a:tcPr/>
                </a:tc>
                <a:tc>
                  <a:txBody>
                    <a:bodyPr/>
                    <a:lstStyle/>
                    <a:p>
                      <a:pPr latinLnBrk="1"/>
                      <a:r>
                        <a:rPr lang="en-US" altLang="ko-KR" sz="2800" dirty="0"/>
                        <a:t>Negative temperature polarity materials</a:t>
                      </a:r>
                      <a:endParaRPr lang="ko-KR" altLang="en-US" sz="2800" dirty="0"/>
                    </a:p>
                  </a:txBody>
                  <a:tcPr/>
                </a:tc>
                <a:extLst>
                  <a:ext uri="{0D108BD9-81ED-4DB2-BD59-A6C34878D82A}">
                    <a16:rowId xmlns:a16="http://schemas.microsoft.com/office/drawing/2014/main" val="969583063"/>
                  </a:ext>
                </a:extLst>
              </a:tr>
              <a:tr h="370840">
                <a:tc>
                  <a:txBody>
                    <a:bodyPr/>
                    <a:lstStyle/>
                    <a:p>
                      <a:pPr latinLnBrk="1"/>
                      <a:r>
                        <a:rPr lang="en-GB" altLang="ko-KR" sz="2800" dirty="0">
                          <a:latin typeface="Times New Roman" panose="02020603050405020304" pitchFamily="18" charset="0"/>
                          <a:ea typeface="+mn-lt"/>
                          <a:cs typeface="Times New Roman" panose="02020603050405020304" pitchFamily="18" charset="0"/>
                        </a:rPr>
                        <a:t>charged positively on the </a:t>
                      </a:r>
                    </a:p>
                    <a:p>
                      <a:pPr latinLnBrk="1"/>
                      <a:r>
                        <a:rPr lang="en-GB" altLang="ko-KR" sz="2800" dirty="0">
                          <a:latin typeface="Times New Roman" panose="02020603050405020304" pitchFamily="18" charset="0"/>
                          <a:ea typeface="+mn-lt"/>
                          <a:cs typeface="Times New Roman" panose="02020603050405020304" pitchFamily="18" charset="0"/>
                        </a:rPr>
                        <a:t>high-temperature side </a:t>
                      </a:r>
                      <a:endParaRPr lang="ko-KR" altLang="en-US" sz="2800" dirty="0"/>
                    </a:p>
                  </a:txBody>
                  <a:tcPr/>
                </a:tc>
                <a:tc>
                  <a:txBody>
                    <a:bodyPr/>
                    <a:lstStyle/>
                    <a:p>
                      <a:pPr latinLnBrk="1"/>
                      <a:r>
                        <a:rPr lang="en-GB" altLang="ko-KR" sz="2800" dirty="0">
                          <a:latin typeface="Times New Roman" panose="02020603050405020304" pitchFamily="18" charset="0"/>
                          <a:ea typeface="+mn-lt"/>
                          <a:cs typeface="Times New Roman" panose="02020603050405020304" pitchFamily="18" charset="0"/>
                        </a:rPr>
                        <a:t>charged negatively on the </a:t>
                      </a:r>
                    </a:p>
                    <a:p>
                      <a:pPr latinLnBrk="1"/>
                      <a:r>
                        <a:rPr lang="en-GB" altLang="ko-KR" sz="2800" dirty="0">
                          <a:latin typeface="Times New Roman" panose="02020603050405020304" pitchFamily="18" charset="0"/>
                          <a:ea typeface="+mn-lt"/>
                          <a:cs typeface="Times New Roman" panose="02020603050405020304" pitchFamily="18" charset="0"/>
                        </a:rPr>
                        <a:t>high-temperature side </a:t>
                      </a:r>
                      <a:endParaRPr lang="ko-KR" altLang="en-US" sz="2800" dirty="0"/>
                    </a:p>
                  </a:txBody>
                  <a:tcPr/>
                </a:tc>
                <a:extLst>
                  <a:ext uri="{0D108BD9-81ED-4DB2-BD59-A6C34878D82A}">
                    <a16:rowId xmlns:a16="http://schemas.microsoft.com/office/drawing/2014/main" val="3055654548"/>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altLang="ko-KR" sz="2800" dirty="0">
                          <a:latin typeface="Times New Roman" panose="02020603050405020304" pitchFamily="18" charset="0"/>
                          <a:ea typeface="+mn-lt"/>
                          <a:cs typeface="Times New Roman" panose="02020603050405020304" pitchFamily="18" charset="0"/>
                        </a:rPr>
                        <a:t>charged negatively on the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altLang="ko-KR" sz="2800" dirty="0">
                          <a:latin typeface="Times New Roman" panose="02020603050405020304" pitchFamily="18" charset="0"/>
                          <a:ea typeface="+mn-lt"/>
                          <a:cs typeface="Times New Roman" panose="02020603050405020304" pitchFamily="18" charset="0"/>
                        </a:rPr>
                        <a:t>low-temperature side</a:t>
                      </a:r>
                    </a:p>
                    <a:p>
                      <a:pPr marL="0" marR="0" lvl="0" indent="0" algn="l" defTabSz="914400" rtl="0" eaLnBrk="1" fontAlgn="auto" latinLnBrk="1" hangingPunct="1">
                        <a:lnSpc>
                          <a:spcPct val="100000"/>
                        </a:lnSpc>
                        <a:spcBef>
                          <a:spcPts val="0"/>
                        </a:spcBef>
                        <a:spcAft>
                          <a:spcPts val="0"/>
                        </a:spcAft>
                        <a:buClrTx/>
                        <a:buSzTx/>
                        <a:buFontTx/>
                        <a:buNone/>
                        <a:tabLst/>
                        <a:defRPr/>
                      </a:pPr>
                      <a:r>
                        <a:rPr lang="en-GB" altLang="ko-KR" sz="2800" dirty="0">
                          <a:latin typeface="Times New Roman" panose="02020603050405020304" pitchFamily="18" charset="0"/>
                          <a:ea typeface="+mn-lt"/>
                          <a:cs typeface="Times New Roman" panose="02020603050405020304" pitchFamily="18" charset="0"/>
                        </a:rPr>
                        <a:t>(Table 2)</a:t>
                      </a:r>
                      <a:endParaRPr lang="ko-KR" altLang="en-US" sz="2800" dirty="0"/>
                    </a:p>
                  </a:txBody>
                  <a:tcPr/>
                </a:tc>
                <a:tc>
                  <a:txBody>
                    <a:bodyPr/>
                    <a:lstStyle/>
                    <a:p>
                      <a:pPr latinLnBrk="1"/>
                      <a:r>
                        <a:rPr lang="en-GB" altLang="ko-KR" sz="2800" dirty="0">
                          <a:latin typeface="Times New Roman" panose="02020603050405020304" pitchFamily="18" charset="0"/>
                          <a:ea typeface="+mn-lt"/>
                          <a:cs typeface="Times New Roman" panose="02020603050405020304" pitchFamily="18" charset="0"/>
                        </a:rPr>
                        <a:t>charged positively on the </a:t>
                      </a:r>
                    </a:p>
                    <a:p>
                      <a:pPr latinLnBrk="1"/>
                      <a:r>
                        <a:rPr lang="en-GB" altLang="ko-KR" sz="2800" dirty="0">
                          <a:latin typeface="Times New Roman" panose="02020603050405020304" pitchFamily="18" charset="0"/>
                          <a:ea typeface="+mn-lt"/>
                          <a:cs typeface="Times New Roman" panose="02020603050405020304" pitchFamily="18" charset="0"/>
                        </a:rPr>
                        <a:t>low-temperature side</a:t>
                      </a:r>
                    </a:p>
                    <a:p>
                      <a:pPr latinLnBrk="1"/>
                      <a:r>
                        <a:rPr lang="en-GB" altLang="ko-KR" sz="2800" dirty="0">
                          <a:latin typeface="Times New Roman" panose="02020603050405020304" pitchFamily="18" charset="0"/>
                          <a:ea typeface="+mn-lt"/>
                          <a:cs typeface="Times New Roman" panose="02020603050405020304" pitchFamily="18" charset="0"/>
                        </a:rPr>
                        <a:t>(Table 1)</a:t>
                      </a:r>
                      <a:endParaRPr lang="ko-KR" altLang="en-US" sz="2800" dirty="0"/>
                    </a:p>
                  </a:txBody>
                  <a:tcPr/>
                </a:tc>
                <a:extLst>
                  <a:ext uri="{0D108BD9-81ED-4DB2-BD59-A6C34878D82A}">
                    <a16:rowId xmlns:a16="http://schemas.microsoft.com/office/drawing/2014/main" val="465381786"/>
                  </a:ext>
                </a:extLst>
              </a:tr>
              <a:tr h="370840">
                <a:tc>
                  <a:txBody>
                    <a:bodyPr/>
                    <a:lstStyle/>
                    <a:p>
                      <a:pPr latinLnBrk="1"/>
                      <a:r>
                        <a:rPr lang="en-GB" altLang="ko-KR" sz="2800" dirty="0" err="1">
                          <a:latin typeface="Times New Roman" panose="02020603050405020304" pitchFamily="18" charset="0"/>
                          <a:ea typeface="+mn-lt"/>
                          <a:cs typeface="Times New Roman" panose="02020603050405020304" pitchFamily="18" charset="0"/>
                        </a:rPr>
                        <a:t>Eg</a:t>
                      </a:r>
                      <a:r>
                        <a:rPr lang="en-GB" altLang="ko-KR" sz="2800" dirty="0">
                          <a:latin typeface="Times New Roman" panose="02020603050405020304" pitchFamily="18" charset="0"/>
                          <a:ea typeface="+mn-lt"/>
                          <a:cs typeface="Times New Roman" panose="02020603050405020304" pitchFamily="18" charset="0"/>
                        </a:rPr>
                        <a:t>) water, iron, etc</a:t>
                      </a:r>
                      <a:endParaRPr lang="ko-KR" altLang="en-US" sz="2800"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altLang="ko-KR" sz="2800" dirty="0" err="1">
                          <a:latin typeface="Times New Roman" panose="02020603050405020304" pitchFamily="18" charset="0"/>
                          <a:ea typeface="+mn-lt"/>
                          <a:cs typeface="Times New Roman" panose="02020603050405020304" pitchFamily="18" charset="0"/>
                        </a:rPr>
                        <a:t>Eg</a:t>
                      </a:r>
                      <a:r>
                        <a:rPr lang="en-GB" altLang="ko-KR" sz="2800" dirty="0">
                          <a:latin typeface="Times New Roman" panose="02020603050405020304" pitchFamily="18" charset="0"/>
                          <a:ea typeface="+mn-lt"/>
                          <a:cs typeface="Times New Roman" panose="02020603050405020304" pitchFamily="18" charset="0"/>
                        </a:rPr>
                        <a:t>) soil, ice, etc</a:t>
                      </a:r>
                      <a:endParaRPr lang="ko-KR" altLang="en-US" sz="2800" dirty="0"/>
                    </a:p>
                  </a:txBody>
                  <a:tcPr/>
                </a:tc>
                <a:extLst>
                  <a:ext uri="{0D108BD9-81ED-4DB2-BD59-A6C34878D82A}">
                    <a16:rowId xmlns:a16="http://schemas.microsoft.com/office/drawing/2014/main" val="1319106340"/>
                  </a:ext>
                </a:extLst>
              </a:tr>
            </a:tbl>
          </a:graphicData>
        </a:graphic>
      </p:graphicFrame>
    </p:spTree>
    <p:extLst>
      <p:ext uri="{BB962C8B-B14F-4D97-AF65-F5344CB8AC3E}">
        <p14:creationId xmlns:p14="http://schemas.microsoft.com/office/powerpoint/2010/main" val="303218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1AA7AC6-5CBD-42AD-AD2A-B032F91BA82F}"/>
              </a:ext>
            </a:extLst>
          </p:cNvPr>
          <p:cNvSpPr>
            <a:spLocks noGrp="1"/>
          </p:cNvSpPr>
          <p:nvPr>
            <p:ph type="title"/>
          </p:nvPr>
        </p:nvSpPr>
        <p:spPr>
          <a:xfrm>
            <a:off x="569342" y="273602"/>
            <a:ext cx="10889411" cy="477299"/>
          </a:xfrm>
        </p:spPr>
        <p:txBody>
          <a:bodyPr>
            <a:normAutofit fontScale="90000"/>
          </a:bodyPr>
          <a:lstStyle/>
          <a:p>
            <a:pPr>
              <a:lnSpc>
                <a:spcPct val="150000"/>
              </a:lnSpc>
            </a:pPr>
            <a:br>
              <a:rPr lang="en-GB" altLang="ko-KR" b="1" dirty="0">
                <a:latin typeface="Times New Roman" panose="02020603050405020304" pitchFamily="18" charset="0"/>
                <a:ea typeface="+mj-lt"/>
                <a:cs typeface="Times New Roman" panose="02020603050405020304" pitchFamily="18" charset="0"/>
              </a:rPr>
            </a:br>
            <a:r>
              <a:rPr lang="en-GB" altLang="ko-KR" b="1" dirty="0">
                <a:latin typeface="Times New Roman" panose="02020603050405020304" pitchFamily="18" charset="0"/>
                <a:ea typeface="+mj-lt"/>
                <a:cs typeface="Times New Roman" panose="02020603050405020304" pitchFamily="18" charset="0"/>
              </a:rPr>
              <a:t>2.1 Negative temperature polarity experiment</a:t>
            </a:r>
            <a:r>
              <a:rPr lang="ko-KR" altLang="en-US" dirty="0">
                <a:latin typeface="Times New Roman" panose="02020603050405020304" pitchFamily="18" charset="0"/>
                <a:ea typeface="+mj-lt"/>
                <a:cs typeface="Times New Roman" panose="02020603050405020304" pitchFamily="18" charset="0"/>
              </a:rPr>
              <a:t> </a:t>
            </a:r>
            <a:br>
              <a:rPr lang="en-GB" altLang="ko-KR" sz="4000" b="1" dirty="0">
                <a:ea typeface="+mj-lt"/>
                <a:cs typeface="+mj-lt"/>
              </a:rPr>
            </a:br>
            <a:r>
              <a:rPr lang="en-GB" altLang="ko-KR" sz="4000" b="1" dirty="0">
                <a:ea typeface="+mj-lt"/>
                <a:cs typeface="+mj-lt"/>
              </a:rPr>
              <a:t>   </a:t>
            </a:r>
            <a:r>
              <a:rPr lang="en-GB" altLang="ko-KR" sz="4000" b="1" dirty="0">
                <a:latin typeface="Times New Roman" panose="02020603050405020304" pitchFamily="18" charset="0"/>
                <a:ea typeface="+mj-lt"/>
                <a:cs typeface="Times New Roman" panose="02020603050405020304" pitchFamily="18" charset="0"/>
              </a:rPr>
              <a:t> </a:t>
            </a:r>
            <a:endParaRPr lang="ko-KR" sz="4000" dirty="0">
              <a:latin typeface="Times New Roman" panose="02020603050405020304" pitchFamily="18" charset="0"/>
              <a:ea typeface="맑은 고딕"/>
              <a:cs typeface="Times New Roman" panose="02020603050405020304" pitchFamily="18" charset="0"/>
            </a:endParaRPr>
          </a:p>
          <a:p>
            <a:endParaRPr lang="ko-KR" altLang="en-US" dirty="0">
              <a:ea typeface="맑은 고딕"/>
            </a:endParaRPr>
          </a:p>
        </p:txBody>
      </p:sp>
      <p:sp>
        <p:nvSpPr>
          <p:cNvPr id="3" name="내용 개체 틀 2">
            <a:extLst>
              <a:ext uri="{FF2B5EF4-FFF2-40B4-BE49-F238E27FC236}">
                <a16:creationId xmlns:a16="http://schemas.microsoft.com/office/drawing/2014/main" id="{142B202A-34EA-4C39-88F3-B0C4ADABF6CA}"/>
              </a:ext>
            </a:extLst>
          </p:cNvPr>
          <p:cNvSpPr>
            <a:spLocks noGrp="1"/>
          </p:cNvSpPr>
          <p:nvPr>
            <p:ph idx="1"/>
          </p:nvPr>
        </p:nvSpPr>
        <p:spPr>
          <a:xfrm>
            <a:off x="181155" y="4552299"/>
            <a:ext cx="11665787" cy="1107758"/>
          </a:xfrm>
        </p:spPr>
        <p:txBody>
          <a:bodyPr vert="horz" lIns="91440" tIns="45720" rIns="91440" bIns="45720" rtlCol="0" anchor="t">
            <a:normAutofit/>
          </a:bodyPr>
          <a:lstStyle/>
          <a:p>
            <a:r>
              <a:rPr lang="en-GB" altLang="ko-KR" sz="3200" b="1" dirty="0">
                <a:latin typeface="Times New Roman" panose="02020603050405020304" pitchFamily="18" charset="0"/>
                <a:ea typeface="+mn-lt"/>
                <a:cs typeface="Times New Roman" panose="02020603050405020304" pitchFamily="18" charset="0"/>
              </a:rPr>
              <a:t>Figure 2. Soil temperature difference experiment</a:t>
            </a:r>
          </a:p>
          <a:p>
            <a:pPr marL="0" indent="0" algn="ctr">
              <a:buNone/>
            </a:pPr>
            <a:endParaRPr lang="en-GB" altLang="ko-KR" sz="3200" b="1" dirty="0">
              <a:latin typeface="Times New Roman" panose="02020603050405020304" pitchFamily="18" charset="0"/>
              <a:ea typeface="+mn-lt"/>
              <a:cs typeface="Times New Roman" panose="02020603050405020304" pitchFamily="18" charset="0"/>
            </a:endParaRPr>
          </a:p>
          <a:p>
            <a:pPr marL="0" indent="0" algn="ctr">
              <a:buNone/>
            </a:pPr>
            <a:endParaRPr lang="en-GB" altLang="ko-KR" sz="3200" b="1" dirty="0">
              <a:latin typeface="Times New Roman" panose="02020603050405020304" pitchFamily="18" charset="0"/>
              <a:ea typeface="+mn-lt"/>
              <a:cs typeface="Times New Roman" panose="02020603050405020304" pitchFamily="18" charset="0"/>
            </a:endParaRPr>
          </a:p>
          <a:p>
            <a:pPr marL="0" indent="0" algn="ctr">
              <a:buNone/>
            </a:pPr>
            <a:endParaRPr lang="en-GB" altLang="ko-KR" sz="3200" b="1" dirty="0">
              <a:latin typeface="Times New Roman" panose="02020603050405020304" pitchFamily="18" charset="0"/>
              <a:ea typeface="+mn-lt"/>
              <a:cs typeface="Times New Roman" panose="02020603050405020304" pitchFamily="18" charset="0"/>
            </a:endParaRPr>
          </a:p>
          <a:p>
            <a:pPr marL="0" indent="0" algn="ctr">
              <a:buNone/>
            </a:pPr>
            <a:endParaRPr lang="en-IN" altLang="ko-KR" sz="3200" b="1" dirty="0">
              <a:latin typeface="Times New Roman" panose="02020603050405020304" pitchFamily="18" charset="0"/>
              <a:ea typeface="+mn-lt"/>
              <a:cs typeface="Times New Roman" panose="02020603050405020304" pitchFamily="18" charset="0"/>
            </a:endParaRPr>
          </a:p>
        </p:txBody>
      </p:sp>
      <p:sp>
        <p:nvSpPr>
          <p:cNvPr id="8" name="슬라이드 번호 개체 틀 7">
            <a:extLst>
              <a:ext uri="{FF2B5EF4-FFF2-40B4-BE49-F238E27FC236}">
                <a16:creationId xmlns:a16="http://schemas.microsoft.com/office/drawing/2014/main" id="{61B57EB6-8AC2-4C90-80A1-5BF408AD895A}"/>
              </a:ext>
            </a:extLst>
          </p:cNvPr>
          <p:cNvSpPr>
            <a:spLocks noGrp="1"/>
          </p:cNvSpPr>
          <p:nvPr>
            <p:ph type="sldNum" sz="quarter" idx="12"/>
          </p:nvPr>
        </p:nvSpPr>
        <p:spPr/>
        <p:txBody>
          <a:bodyPr/>
          <a:lstStyle/>
          <a:p>
            <a:fld id="{836B6DB3-44B8-41C4-A846-21F6C6172237}" type="slidenum">
              <a:rPr lang="ko-KR" altLang="en-US" smtClean="0"/>
              <a:t>6</a:t>
            </a:fld>
            <a:endParaRPr lang="ko-KR" altLang="en-US"/>
          </a:p>
        </p:txBody>
      </p:sp>
      <p:pic>
        <p:nvPicPr>
          <p:cNvPr id="4" name="그림 4" descr="텍스트, 다른, 휴대폰, 여러개이(가) 표시된 사진&#10;&#10;자동 생성된 설명">
            <a:extLst>
              <a:ext uri="{FF2B5EF4-FFF2-40B4-BE49-F238E27FC236}">
                <a16:creationId xmlns:a16="http://schemas.microsoft.com/office/drawing/2014/main" id="{8580A619-3417-4B96-A10F-465C6ECE408F}"/>
              </a:ext>
            </a:extLst>
          </p:cNvPr>
          <p:cNvPicPr>
            <a:picLocks noChangeAspect="1"/>
          </p:cNvPicPr>
          <p:nvPr/>
        </p:nvPicPr>
        <p:blipFill>
          <a:blip r:embed="rId2"/>
          <a:stretch>
            <a:fillRect/>
          </a:stretch>
        </p:blipFill>
        <p:spPr>
          <a:xfrm>
            <a:off x="181155" y="2186948"/>
            <a:ext cx="11470256" cy="2169175"/>
          </a:xfrm>
          <a:prstGeom prst="rect">
            <a:avLst/>
          </a:prstGeom>
        </p:spPr>
      </p:pic>
      <p:sp>
        <p:nvSpPr>
          <p:cNvPr id="6" name="제목 1">
            <a:extLst>
              <a:ext uri="{FF2B5EF4-FFF2-40B4-BE49-F238E27FC236}">
                <a16:creationId xmlns:a16="http://schemas.microsoft.com/office/drawing/2014/main" id="{08788199-DB17-46FA-BC74-8C8A1F93A328}"/>
              </a:ext>
            </a:extLst>
          </p:cNvPr>
          <p:cNvSpPr txBox="1">
            <a:spLocks/>
          </p:cNvSpPr>
          <p:nvPr/>
        </p:nvSpPr>
        <p:spPr>
          <a:xfrm>
            <a:off x="464389" y="379108"/>
            <a:ext cx="10515600" cy="419790"/>
          </a:xfrm>
          <a:prstGeom prst="rect">
            <a:avLst/>
          </a:prstGeom>
        </p:spPr>
        <p:txBody>
          <a:bodyPr vert="horz" lIns="91440" tIns="45720" rIns="91440" bIns="45720" rtlCol="0" anchor="t">
            <a:noAutofit/>
          </a:bodyPr>
          <a:lstStyle>
            <a:lvl1pPr algn="l" defTabSz="457200" rtl="0" eaLnBrk="1" latinLnBrk="1" hangingPunct="1">
              <a:spcBef>
                <a:spcPct val="0"/>
              </a:spcBef>
              <a:buNone/>
              <a:defRPr sz="3600" kern="1200">
                <a:solidFill>
                  <a:schemeClr val="accent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GB" altLang="ko-KR" sz="4000" b="1" dirty="0">
                <a:latin typeface="Times New Roman" panose="02020603050405020304" pitchFamily="18" charset="0"/>
                <a:ea typeface="+mj-lt"/>
                <a:cs typeface="Times New Roman" panose="02020603050405020304" pitchFamily="18" charset="0"/>
              </a:rPr>
              <a:t>2. Thermoelectric effect experiment</a:t>
            </a:r>
            <a:endParaRPr lang="ko-K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79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1">
            <a:extLst>
              <a:ext uri="{FF2B5EF4-FFF2-40B4-BE49-F238E27FC236}">
                <a16:creationId xmlns:a16="http://schemas.microsoft.com/office/drawing/2014/main" id="{21BF3EED-FD6B-4D05-B551-DB437D8B3596}"/>
              </a:ext>
            </a:extLst>
          </p:cNvPr>
          <p:cNvSpPr>
            <a:spLocks noGrp="1"/>
          </p:cNvSpPr>
          <p:nvPr>
            <p:ph type="title"/>
          </p:nvPr>
        </p:nvSpPr>
        <p:spPr>
          <a:xfrm>
            <a:off x="464389" y="575284"/>
            <a:ext cx="10889411" cy="477299"/>
          </a:xfrm>
        </p:spPr>
        <p:txBody>
          <a:bodyPr>
            <a:normAutofit fontScale="90000"/>
          </a:bodyPr>
          <a:lstStyle/>
          <a:p>
            <a:pPr>
              <a:lnSpc>
                <a:spcPct val="150000"/>
              </a:lnSpc>
            </a:pPr>
            <a:r>
              <a:rPr lang="en-GB" altLang="ko-KR" b="1" dirty="0">
                <a:latin typeface="Times New Roman" panose="02020603050405020304" pitchFamily="18" charset="0"/>
                <a:ea typeface="+mj-lt"/>
                <a:cs typeface="Times New Roman" panose="02020603050405020304" pitchFamily="18" charset="0"/>
              </a:rPr>
              <a:t>2.1 Negative temperature polarity experiment</a:t>
            </a:r>
            <a:r>
              <a:rPr lang="ko-KR" altLang="en-US" dirty="0">
                <a:latin typeface="Times New Roman" panose="02020603050405020304" pitchFamily="18" charset="0"/>
                <a:ea typeface="+mj-lt"/>
                <a:cs typeface="Times New Roman" panose="02020603050405020304" pitchFamily="18" charset="0"/>
              </a:rPr>
              <a:t> </a:t>
            </a:r>
            <a:br>
              <a:rPr lang="en-GB" altLang="ko-KR" sz="4000" b="1" dirty="0">
                <a:ea typeface="+mj-lt"/>
                <a:cs typeface="+mj-lt"/>
              </a:rPr>
            </a:br>
            <a:br>
              <a:rPr lang="en-GB" altLang="ko-KR" sz="4000" b="1" dirty="0">
                <a:ea typeface="+mj-lt"/>
                <a:cs typeface="+mj-lt"/>
              </a:rPr>
            </a:br>
            <a:br>
              <a:rPr lang="en-GB" altLang="ko-KR" sz="4000" b="1" dirty="0">
                <a:ea typeface="+mj-lt"/>
                <a:cs typeface="+mj-lt"/>
              </a:rPr>
            </a:br>
            <a:r>
              <a:rPr lang="en-GB" altLang="ko-KR" sz="4000" b="1" dirty="0">
                <a:ea typeface="+mj-lt"/>
                <a:cs typeface="+mj-lt"/>
              </a:rPr>
              <a:t>   </a:t>
            </a:r>
            <a:r>
              <a:rPr lang="en-GB" altLang="ko-KR" sz="4000" b="1" dirty="0">
                <a:latin typeface="Times New Roman" panose="02020603050405020304" pitchFamily="18" charset="0"/>
                <a:ea typeface="+mj-lt"/>
                <a:cs typeface="Times New Roman" panose="02020603050405020304" pitchFamily="18" charset="0"/>
              </a:rPr>
              <a:t> </a:t>
            </a:r>
            <a:endParaRPr lang="ko-KR" sz="4000" dirty="0">
              <a:latin typeface="Times New Roman" panose="02020603050405020304" pitchFamily="18" charset="0"/>
              <a:ea typeface="맑은 고딕"/>
              <a:cs typeface="Times New Roman" panose="02020603050405020304" pitchFamily="18" charset="0"/>
            </a:endParaRPr>
          </a:p>
          <a:p>
            <a:endParaRPr lang="ko-KR" altLang="en-US" dirty="0">
              <a:ea typeface="맑은 고딕"/>
            </a:endParaRPr>
          </a:p>
        </p:txBody>
      </p:sp>
      <p:sp>
        <p:nvSpPr>
          <p:cNvPr id="3" name="내용 개체 틀 2">
            <a:extLst>
              <a:ext uri="{FF2B5EF4-FFF2-40B4-BE49-F238E27FC236}">
                <a16:creationId xmlns:a16="http://schemas.microsoft.com/office/drawing/2014/main" id="{88F5E34A-DA37-4452-B7BD-863FD8C43600}"/>
              </a:ext>
            </a:extLst>
          </p:cNvPr>
          <p:cNvSpPr>
            <a:spLocks noGrp="1"/>
          </p:cNvSpPr>
          <p:nvPr>
            <p:ph idx="1"/>
          </p:nvPr>
        </p:nvSpPr>
        <p:spPr>
          <a:xfrm>
            <a:off x="110197" y="1232592"/>
            <a:ext cx="11971606" cy="5495925"/>
          </a:xfrm>
        </p:spPr>
        <p:txBody>
          <a:bodyPr>
            <a:normAutofit/>
          </a:bodyPr>
          <a:lstStyle/>
          <a:p>
            <a:pPr>
              <a:lnSpc>
                <a:spcPct val="150000"/>
              </a:lnSpc>
            </a:pPr>
            <a:r>
              <a:rPr lang="en-GB" altLang="ko-KR" sz="2400" dirty="0">
                <a:latin typeface="Times New Roman" panose="02020603050405020304" pitchFamily="18" charset="0"/>
                <a:ea typeface="+mn-lt"/>
                <a:cs typeface="Times New Roman" panose="02020603050405020304" pitchFamily="18" charset="0"/>
              </a:rPr>
              <a:t>When the temperature of the soil increased, as shown in Figure 2, the voltage was gradually increased from −46.9 mV &gt; −57.5 mV &gt; −70.6 mV &gt; −85.9 mV &gt; −93.5 mV &gt; −110 mV &gt; −126.3 mV.</a:t>
            </a:r>
            <a:r>
              <a:rPr lang="en-IN" altLang="ko-KR" sz="2400" dirty="0">
                <a:latin typeface="Times New Roman" panose="02020603050405020304" pitchFamily="18" charset="0"/>
                <a:ea typeface="+mn-lt"/>
                <a:cs typeface="Times New Roman" panose="02020603050405020304" pitchFamily="18" charset="0"/>
              </a:rPr>
              <a:t> </a:t>
            </a:r>
            <a:endParaRPr lang="ko-KR" altLang="ko-KR" sz="1800" dirty="0">
              <a:latin typeface="Times New Roman" panose="02020603050405020304" pitchFamily="18" charset="0"/>
              <a:ea typeface="+mn-lt"/>
              <a:cs typeface="Times New Roman" panose="02020603050405020304" pitchFamily="18" charset="0"/>
            </a:endParaRPr>
          </a:p>
          <a:p>
            <a:pPr>
              <a:lnSpc>
                <a:spcPct val="150000"/>
              </a:lnSpc>
            </a:pPr>
            <a:r>
              <a:rPr lang="ko-KR" altLang="en-US" sz="2400" dirty="0">
                <a:latin typeface="Times New Roman" panose="02020603050405020304" pitchFamily="18" charset="0"/>
                <a:ea typeface="+mn-lt"/>
                <a:cs typeface="Times New Roman" panose="02020603050405020304" pitchFamily="18" charset="0"/>
              </a:rPr>
              <a:t>→ </a:t>
            </a:r>
            <a:r>
              <a:rPr lang="en-GB" altLang="ko-KR" sz="2400" dirty="0">
                <a:latin typeface="Times New Roman" panose="02020603050405020304" pitchFamily="18" charset="0"/>
                <a:ea typeface="+mn-lt"/>
                <a:cs typeface="Times New Roman" panose="02020603050405020304" pitchFamily="18" charset="0"/>
              </a:rPr>
              <a:t>an electromotive force is always generated if there is a temperature difference, even in non-metallic materials.</a:t>
            </a:r>
            <a:r>
              <a:rPr lang="en-IN" altLang="ko-KR" sz="2400" dirty="0">
                <a:latin typeface="Times New Roman" panose="02020603050405020304" pitchFamily="18" charset="0"/>
                <a:ea typeface="+mn-lt"/>
                <a:cs typeface="Times New Roman" panose="02020603050405020304" pitchFamily="18" charset="0"/>
              </a:rPr>
              <a:t> </a:t>
            </a:r>
          </a:p>
          <a:p>
            <a:pPr>
              <a:lnSpc>
                <a:spcPct val="150000"/>
              </a:lnSpc>
            </a:pPr>
            <a:r>
              <a:rPr lang="en-GB" altLang="ko-KR" sz="2400" dirty="0">
                <a:latin typeface="Times New Roman" panose="02020603050405020304" pitchFamily="18" charset="0"/>
                <a:ea typeface="+mn-lt"/>
                <a:cs typeface="Times New Roman" panose="02020603050405020304" pitchFamily="18" charset="0"/>
              </a:rPr>
              <a:t>Figure 2 shows the voltage was measured by increasing the temperature of the soil by using an electric heater.</a:t>
            </a:r>
            <a:r>
              <a:rPr lang="en-IN" altLang="ko-KR" sz="2400" dirty="0">
                <a:latin typeface="Times New Roman" panose="02020603050405020304" pitchFamily="18" charset="0"/>
                <a:ea typeface="+mn-lt"/>
                <a:cs typeface="Times New Roman" panose="02020603050405020304" pitchFamily="18" charset="0"/>
              </a:rPr>
              <a:t> </a:t>
            </a:r>
          </a:p>
          <a:p>
            <a:pPr marL="0" indent="0">
              <a:lnSpc>
                <a:spcPct val="150000"/>
              </a:lnSpc>
              <a:buNone/>
            </a:pPr>
            <a:r>
              <a:rPr lang="ko-KR" altLang="en-US" sz="2400" dirty="0">
                <a:latin typeface="Times New Roman" panose="02020603050405020304" pitchFamily="18" charset="0"/>
                <a:ea typeface="+mn-lt"/>
                <a:cs typeface="Times New Roman" panose="02020603050405020304" pitchFamily="18" charset="0"/>
              </a:rPr>
              <a:t>→ </a:t>
            </a:r>
            <a:r>
              <a:rPr lang="en-GB" altLang="ko-KR" sz="2400" dirty="0">
                <a:latin typeface="Times New Roman" panose="02020603050405020304" pitchFamily="18" charset="0"/>
                <a:ea typeface="+mn-lt"/>
                <a:cs typeface="Times New Roman" panose="02020603050405020304" pitchFamily="18" charset="0"/>
              </a:rPr>
              <a:t>negative temperature polarity materials were soil, ice and stainless steel (Table 1</a:t>
            </a:r>
            <a:r>
              <a:rPr lang="en-GB" altLang="ko-KR" sz="1800" dirty="0">
                <a:latin typeface="Times New Roman" panose="02020603050405020304" pitchFamily="18" charset="0"/>
                <a:ea typeface="+mn-lt"/>
                <a:cs typeface="Times New Roman" panose="02020603050405020304" pitchFamily="18" charset="0"/>
              </a:rPr>
              <a:t>).</a:t>
            </a:r>
            <a:endParaRPr lang="ko-KR" altLang="en-US" sz="2400" dirty="0">
              <a:latin typeface="Times New Roman" panose="02020603050405020304" pitchFamily="18" charset="0"/>
              <a:ea typeface="+mn-lt"/>
              <a:cs typeface="Times New Roman" panose="02020603050405020304" pitchFamily="18" charset="0"/>
            </a:endParaRPr>
          </a:p>
        </p:txBody>
      </p:sp>
      <p:sp>
        <p:nvSpPr>
          <p:cNvPr id="7" name="슬라이드 번호 개체 틀 6">
            <a:extLst>
              <a:ext uri="{FF2B5EF4-FFF2-40B4-BE49-F238E27FC236}">
                <a16:creationId xmlns:a16="http://schemas.microsoft.com/office/drawing/2014/main" id="{EE8F6A71-A999-473D-BA68-8E84722330C1}"/>
              </a:ext>
            </a:extLst>
          </p:cNvPr>
          <p:cNvSpPr>
            <a:spLocks noGrp="1"/>
          </p:cNvSpPr>
          <p:nvPr>
            <p:ph type="sldNum" sz="quarter" idx="12"/>
          </p:nvPr>
        </p:nvSpPr>
        <p:spPr/>
        <p:txBody>
          <a:bodyPr/>
          <a:lstStyle/>
          <a:p>
            <a:fld id="{836B6DB3-44B8-41C4-A846-21F6C6172237}" type="slidenum">
              <a:rPr lang="ko-KR" altLang="en-US" smtClean="0"/>
              <a:t>7</a:t>
            </a:fld>
            <a:endParaRPr lang="ko-KR" altLang="en-US"/>
          </a:p>
        </p:txBody>
      </p:sp>
      <p:sp>
        <p:nvSpPr>
          <p:cNvPr id="5" name="제목 1">
            <a:extLst>
              <a:ext uri="{FF2B5EF4-FFF2-40B4-BE49-F238E27FC236}">
                <a16:creationId xmlns:a16="http://schemas.microsoft.com/office/drawing/2014/main" id="{16DCF888-C2DA-40CC-A13B-758E1C0637E2}"/>
              </a:ext>
            </a:extLst>
          </p:cNvPr>
          <p:cNvSpPr txBox="1">
            <a:spLocks/>
          </p:cNvSpPr>
          <p:nvPr/>
        </p:nvSpPr>
        <p:spPr>
          <a:xfrm>
            <a:off x="191458" y="129483"/>
            <a:ext cx="10515600" cy="419790"/>
          </a:xfrm>
          <a:prstGeom prst="rect">
            <a:avLst/>
          </a:prstGeom>
        </p:spPr>
        <p:txBody>
          <a:bodyPr vert="horz" lIns="91440" tIns="45720" rIns="91440" bIns="45720" rtlCol="0" anchor="t">
            <a:noAutofit/>
          </a:bodyPr>
          <a:lstStyle>
            <a:lvl1pPr algn="l" defTabSz="457200" rtl="0" eaLnBrk="1" latinLnBrk="1" hangingPunct="1">
              <a:spcBef>
                <a:spcPct val="0"/>
              </a:spcBef>
              <a:buNone/>
              <a:defRPr sz="3600" kern="1200">
                <a:solidFill>
                  <a:schemeClr val="accent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GB" altLang="ko-KR" sz="4000" b="1" dirty="0">
                <a:latin typeface="Times New Roman" panose="02020603050405020304" pitchFamily="18" charset="0"/>
                <a:ea typeface="+mj-lt"/>
                <a:cs typeface="Times New Roman" panose="02020603050405020304" pitchFamily="18" charset="0"/>
              </a:rPr>
              <a:t>2. Thermoelectric effect experiment</a:t>
            </a:r>
            <a:endParaRPr lang="ko-K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099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5F29FAD-05E7-45C7-884E-C7CDFCE66F82}"/>
              </a:ext>
            </a:extLst>
          </p:cNvPr>
          <p:cNvSpPr>
            <a:spLocks noGrp="1"/>
          </p:cNvSpPr>
          <p:nvPr>
            <p:ph type="title"/>
          </p:nvPr>
        </p:nvSpPr>
        <p:spPr>
          <a:xfrm>
            <a:off x="0" y="198887"/>
            <a:ext cx="12513510" cy="922777"/>
          </a:xfrm>
        </p:spPr>
        <p:txBody>
          <a:bodyPr>
            <a:noAutofit/>
          </a:bodyPr>
          <a:lstStyle/>
          <a:p>
            <a:pPr>
              <a:spcBef>
                <a:spcPts val="1000"/>
              </a:spcBef>
            </a:pPr>
            <a:r>
              <a:rPr lang="en-GB" altLang="ko-KR" sz="3200" b="1" dirty="0">
                <a:latin typeface="Times New Roman" panose="02020603050405020304" pitchFamily="18" charset="0"/>
                <a:ea typeface="+mj-lt"/>
                <a:cs typeface="Times New Roman" panose="02020603050405020304" pitchFamily="18" charset="0"/>
              </a:rPr>
              <a:t>Table1. Data of negative temperature polarity experiment</a:t>
            </a:r>
            <a:br>
              <a:rPr lang="en-GB" altLang="ko-KR" sz="3200" b="1" dirty="0">
                <a:latin typeface="Times New Roman" panose="02020603050405020304" pitchFamily="18" charset="0"/>
                <a:ea typeface="+mj-lt"/>
                <a:cs typeface="Times New Roman" panose="02020603050405020304" pitchFamily="18" charset="0"/>
              </a:rPr>
            </a:br>
            <a:br>
              <a:rPr lang="en-GB" altLang="ko-KR" sz="3200" b="1" dirty="0">
                <a:latin typeface="Times New Roman" panose="02020603050405020304" pitchFamily="18" charset="0"/>
                <a:ea typeface="+mj-lt"/>
                <a:cs typeface="Times New Roman" panose="02020603050405020304" pitchFamily="18" charset="0"/>
              </a:rPr>
            </a:br>
            <a:endParaRPr lang="ko-KR" sz="2400" dirty="0">
              <a:latin typeface="Arial" panose="020B0604020202020204" pitchFamily="34" charset="0"/>
              <a:ea typeface="+mj-lt"/>
              <a:cs typeface="Arial" panose="020B0604020202020204" pitchFamily="34" charset="0"/>
            </a:endParaRPr>
          </a:p>
        </p:txBody>
      </p:sp>
      <p:graphicFrame>
        <p:nvGraphicFramePr>
          <p:cNvPr id="11" name="내용 개체 틀 10">
            <a:extLst>
              <a:ext uri="{FF2B5EF4-FFF2-40B4-BE49-F238E27FC236}">
                <a16:creationId xmlns:a16="http://schemas.microsoft.com/office/drawing/2014/main" id="{215150EE-56ED-4E3B-8834-A3DD918785E8}"/>
              </a:ext>
            </a:extLst>
          </p:cNvPr>
          <p:cNvGraphicFramePr>
            <a:graphicFrameLocks noGrp="1"/>
          </p:cNvGraphicFramePr>
          <p:nvPr>
            <p:ph idx="1"/>
            <p:extLst>
              <p:ext uri="{D42A27DB-BD31-4B8C-83A1-F6EECF244321}">
                <p14:modId xmlns:p14="http://schemas.microsoft.com/office/powerpoint/2010/main" val="2275308095"/>
              </p:ext>
            </p:extLst>
          </p:nvPr>
        </p:nvGraphicFramePr>
        <p:xfrm>
          <a:off x="170688" y="1121664"/>
          <a:ext cx="11702444" cy="3952400"/>
        </p:xfrm>
        <a:graphic>
          <a:graphicData uri="http://schemas.openxmlformats.org/drawingml/2006/table">
            <a:tbl>
              <a:tblPr firstRow="1" firstCol="1" bandRow="1">
                <a:tableStyleId>{5C22544A-7EE6-4342-B048-85BDC9FD1C3A}</a:tableStyleId>
              </a:tblPr>
              <a:tblGrid>
                <a:gridCol w="3409705">
                  <a:extLst>
                    <a:ext uri="{9D8B030D-6E8A-4147-A177-3AD203B41FA5}">
                      <a16:colId xmlns:a16="http://schemas.microsoft.com/office/drawing/2014/main" val="408832598"/>
                    </a:ext>
                  </a:extLst>
                </a:gridCol>
                <a:gridCol w="2399423">
                  <a:extLst>
                    <a:ext uri="{9D8B030D-6E8A-4147-A177-3AD203B41FA5}">
                      <a16:colId xmlns:a16="http://schemas.microsoft.com/office/drawing/2014/main" val="1582697942"/>
                    </a:ext>
                  </a:extLst>
                </a:gridCol>
                <a:gridCol w="2202977">
                  <a:extLst>
                    <a:ext uri="{9D8B030D-6E8A-4147-A177-3AD203B41FA5}">
                      <a16:colId xmlns:a16="http://schemas.microsoft.com/office/drawing/2014/main" val="1232302073"/>
                    </a:ext>
                  </a:extLst>
                </a:gridCol>
                <a:gridCol w="3458821">
                  <a:extLst>
                    <a:ext uri="{9D8B030D-6E8A-4147-A177-3AD203B41FA5}">
                      <a16:colId xmlns:a16="http://schemas.microsoft.com/office/drawing/2014/main" val="2668048078"/>
                    </a:ext>
                  </a:extLst>
                </a:gridCol>
                <a:gridCol w="231518">
                  <a:extLst>
                    <a:ext uri="{9D8B030D-6E8A-4147-A177-3AD203B41FA5}">
                      <a16:colId xmlns:a16="http://schemas.microsoft.com/office/drawing/2014/main" val="617690089"/>
                    </a:ext>
                  </a:extLst>
                </a:gridCol>
              </a:tblGrid>
              <a:tr h="464698">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Materials(-)</a:t>
                      </a:r>
                    </a:p>
                  </a:txBody>
                  <a:tcPr marL="68580" marR="68580" marT="0" marB="0"/>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Temperature difference</a:t>
                      </a:r>
                    </a:p>
                    <a:p>
                      <a:pPr algn="ctr" latinLnBrk="0">
                        <a:lnSpc>
                          <a:spcPct val="100000"/>
                        </a:lnSpc>
                      </a:pPr>
                      <a:r>
                        <a:rPr lang="en-GB" sz="1600" dirty="0">
                          <a:effectLst/>
                          <a:latin typeface="Arial" panose="020B0604020202020204" pitchFamily="34" charset="0"/>
                          <a:cs typeface="Arial" panose="020B0604020202020204" pitchFamily="34" charset="0"/>
                        </a:rPr>
                        <a:t>(Low T–High T)</a:t>
                      </a:r>
                    </a:p>
                  </a:txBody>
                  <a:tcPr marL="68580" marR="68580" marT="0" marB="0"/>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Electromotive force</a:t>
                      </a:r>
                    </a:p>
                    <a:p>
                      <a:pPr algn="ctr" latinLnBrk="0">
                        <a:lnSpc>
                          <a:spcPct val="100000"/>
                        </a:lnSpc>
                      </a:pPr>
                      <a:r>
                        <a:rPr lang="en-GB" sz="1600" dirty="0">
                          <a:effectLst/>
                          <a:latin typeface="Arial" panose="020B0604020202020204" pitchFamily="34" charset="0"/>
                          <a:cs typeface="Arial" panose="020B0604020202020204" pitchFamily="34" charset="0"/>
                        </a:rPr>
                        <a:t>(Voltage)</a:t>
                      </a:r>
                    </a:p>
                  </a:txBody>
                  <a:tcPr marL="68580" marR="68580" marT="0" marB="0"/>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Note</a:t>
                      </a:r>
                    </a:p>
                  </a:txBody>
                  <a:tcPr marL="68580" marR="68580" marT="0" marB="0"/>
                </a:tc>
                <a:tc>
                  <a:txBody>
                    <a:bodyPr/>
                    <a:lstStyle/>
                    <a:p>
                      <a:pPr>
                        <a:lnSpc>
                          <a:spcPct val="100000"/>
                        </a:lnSpc>
                      </a:pPr>
                      <a:endParaRPr lang="ko-KR" altLang="en-US" sz="1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260825238"/>
                  </a:ext>
                </a:extLst>
              </a:tr>
              <a:tr h="464698">
                <a:tc>
                  <a:txBody>
                    <a:bodyPr/>
                    <a:lstStyle/>
                    <a:p>
                      <a:pPr algn="l" latinLnBrk="0">
                        <a:lnSpc>
                          <a:spcPct val="100000"/>
                        </a:lnSpc>
                      </a:pPr>
                      <a:r>
                        <a:rPr lang="en-GB" sz="1600" dirty="0">
                          <a:effectLst/>
                          <a:latin typeface="Arial" panose="020B0604020202020204" pitchFamily="34" charset="0"/>
                          <a:cs typeface="Arial" panose="020B0604020202020204" pitchFamily="34" charset="0"/>
                        </a:rPr>
                        <a:t>Soil (Figure</a:t>
                      </a:r>
                      <a:r>
                        <a:rPr lang="en-GB" sz="1600" spc="-25" dirty="0">
                          <a:effectLst/>
                          <a:latin typeface="Arial" panose="020B0604020202020204" pitchFamily="34" charset="0"/>
                          <a:cs typeface="Arial" panose="020B0604020202020204" pitchFamily="34" charset="0"/>
                        </a:rPr>
                        <a:t> 2)</a:t>
                      </a:r>
                      <a:endParaRPr lang="en-GB" sz="1600" dirty="0">
                        <a:effectLst/>
                        <a:latin typeface="Arial" panose="020B0604020202020204" pitchFamily="34" charset="0"/>
                        <a:cs typeface="Arial" panose="020B0604020202020204" pitchFamily="34" charset="0"/>
                      </a:endParaRPr>
                    </a:p>
                  </a:txBody>
                  <a:tcPr marL="68580" marR="68580" marT="0" marB="0"/>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22°C–34°C</a:t>
                      </a:r>
                    </a:p>
                  </a:txBody>
                  <a:tcPr marL="68580" marR="68580" marT="0" marB="0"/>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−126.3mV</a:t>
                      </a:r>
                    </a:p>
                  </a:txBody>
                  <a:tcPr marL="68580" marR="68580" marT="0" marB="0"/>
                </a:tc>
                <a:tc>
                  <a:txBody>
                    <a:bodyPr/>
                    <a:lstStyle/>
                    <a:p>
                      <a:pPr latinLnBrk="0">
                        <a:lnSpc>
                          <a:spcPct val="100000"/>
                        </a:lnSpc>
                      </a:pPr>
                      <a:r>
                        <a:rPr lang="en-GB" sz="1600" dirty="0">
                          <a:effectLst/>
                          <a:latin typeface="Arial" panose="020B0604020202020204" pitchFamily="34" charset="0"/>
                          <a:cs typeface="Arial" panose="020B0604020202020204" pitchFamily="34" charset="0"/>
                        </a:rPr>
                        <a:t>Increase the temperature with an electric heater</a:t>
                      </a:r>
                    </a:p>
                  </a:txBody>
                  <a:tcPr marL="68580" marR="68580" marT="0" marB="0"/>
                </a:tc>
                <a:tc>
                  <a:txBody>
                    <a:bodyPr/>
                    <a:lstStyle/>
                    <a:p>
                      <a:pPr>
                        <a:lnSpc>
                          <a:spcPct val="100000"/>
                        </a:lnSpc>
                      </a:pPr>
                      <a:endParaRPr lang="ko-KR" altLang="en-US" sz="1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611700065"/>
                  </a:ext>
                </a:extLst>
              </a:tr>
              <a:tr h="328364">
                <a:tc>
                  <a:txBody>
                    <a:bodyPr/>
                    <a:lstStyle/>
                    <a:p>
                      <a:pPr algn="l" latinLnBrk="0">
                        <a:lnSpc>
                          <a:spcPct val="100000"/>
                        </a:lnSpc>
                      </a:pPr>
                      <a:r>
                        <a:rPr lang="en-GB" sz="1600" dirty="0">
                          <a:effectLst/>
                          <a:latin typeface="Arial" panose="020B0604020202020204" pitchFamily="34" charset="0"/>
                          <a:cs typeface="Arial" panose="020B0604020202020204" pitchFamily="34" charset="0"/>
                        </a:rPr>
                        <a:t>Soil–Ice</a:t>
                      </a:r>
                    </a:p>
                  </a:txBody>
                  <a:tcPr marL="68580" marR="68580" marT="0" marB="0"/>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0°C–17°C</a:t>
                      </a:r>
                    </a:p>
                  </a:txBody>
                  <a:tcPr marL="68580" marR="68580" marT="0" marB="0"/>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−600 mV</a:t>
                      </a:r>
                    </a:p>
                  </a:txBody>
                  <a:tcPr marL="68580" marR="68580" marT="0" marB="0"/>
                </a:tc>
                <a:tc>
                  <a:txBody>
                    <a:bodyPr/>
                    <a:lstStyle/>
                    <a:p>
                      <a:pPr latinLnBrk="0">
                        <a:lnSpc>
                          <a:spcPct val="100000"/>
                        </a:lnSpc>
                      </a:pPr>
                      <a:r>
                        <a:rPr lang="en-GB" sz="1600" dirty="0">
                          <a:effectLst/>
                          <a:latin typeface="Arial" panose="020B0604020202020204" pitchFamily="34" charset="0"/>
                          <a:cs typeface="Arial" panose="020B0604020202020204" pitchFamily="34" charset="0"/>
                        </a:rPr>
                        <a:t>Soil, Ice</a:t>
                      </a:r>
                    </a:p>
                  </a:txBody>
                  <a:tcPr marL="68580" marR="68580" marT="0" marB="0"/>
                </a:tc>
                <a:tc>
                  <a:txBody>
                    <a:bodyPr/>
                    <a:lstStyle/>
                    <a:p>
                      <a:pPr>
                        <a:lnSpc>
                          <a:spcPct val="100000"/>
                        </a:lnSpc>
                      </a:pPr>
                      <a:endParaRPr lang="ko-KR" altLang="en-US" sz="1400" dirty="0">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510174294"/>
                  </a:ext>
                </a:extLst>
              </a:tr>
              <a:tr h="389869">
                <a:tc>
                  <a:txBody>
                    <a:bodyPr/>
                    <a:lstStyle/>
                    <a:p>
                      <a:pPr algn="l" latinLnBrk="0">
                        <a:lnSpc>
                          <a:spcPct val="100000"/>
                        </a:lnSpc>
                      </a:pPr>
                      <a:r>
                        <a:rPr lang="en-GB" sz="1600" dirty="0">
                          <a:effectLst/>
                          <a:latin typeface="Arial" panose="020B0604020202020204" pitchFamily="34" charset="0"/>
                          <a:cs typeface="Arial" panose="020B0604020202020204" pitchFamily="34" charset="0"/>
                        </a:rPr>
                        <a:t>Soil–Stainless steel–Ice</a:t>
                      </a:r>
                    </a:p>
                  </a:txBody>
                  <a:tcPr marL="0" marR="0" marT="0" marB="0" anchor="ctr"/>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0°C–17°C</a:t>
                      </a:r>
                    </a:p>
                  </a:txBody>
                  <a:tcPr marL="0" marR="0" marT="0" marB="0" anchor="ctr"/>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−300 mV</a:t>
                      </a:r>
                    </a:p>
                  </a:txBody>
                  <a:tcPr marL="0" marR="0" marT="0" marB="0" anchor="ctr"/>
                </a:tc>
                <a:tc gridSpan="2">
                  <a:txBody>
                    <a:bodyPr/>
                    <a:lstStyle/>
                    <a:p>
                      <a:pPr latinLnBrk="0">
                        <a:lnSpc>
                          <a:spcPct val="100000"/>
                        </a:lnSpc>
                      </a:pPr>
                      <a:r>
                        <a:rPr lang="en-GB" sz="1600" dirty="0">
                          <a:effectLst/>
                          <a:latin typeface="Arial" panose="020B0604020202020204" pitchFamily="34" charset="0"/>
                          <a:cs typeface="Arial" panose="020B0604020202020204" pitchFamily="34" charset="0"/>
                        </a:rPr>
                        <a:t>Soil, Ice, Stainless steel</a:t>
                      </a:r>
                    </a:p>
                  </a:txBody>
                  <a:tcPr marL="0" marR="0" marT="0" marB="0" anchor="ctr"/>
                </a:tc>
                <a:tc hMerge="1">
                  <a:txBody>
                    <a:bodyPr/>
                    <a:lstStyle/>
                    <a:p>
                      <a:pPr latinLnBrk="1"/>
                      <a:endParaRPr lang="ko-KR" altLang="en-US"/>
                    </a:p>
                  </a:txBody>
                  <a:tcPr/>
                </a:tc>
                <a:extLst>
                  <a:ext uri="{0D108BD9-81ED-4DB2-BD59-A6C34878D82A}">
                    <a16:rowId xmlns:a16="http://schemas.microsoft.com/office/drawing/2014/main" val="3632875457"/>
                  </a:ext>
                </a:extLst>
              </a:tr>
              <a:tr h="302367">
                <a:tc>
                  <a:txBody>
                    <a:bodyPr/>
                    <a:lstStyle/>
                    <a:p>
                      <a:pPr algn="l" latinLnBrk="0">
                        <a:lnSpc>
                          <a:spcPct val="100000"/>
                        </a:lnSpc>
                      </a:pPr>
                      <a:r>
                        <a:rPr lang="en-GB" sz="1600" dirty="0">
                          <a:effectLst/>
                          <a:latin typeface="Arial" panose="020B0604020202020204" pitchFamily="34" charset="0"/>
                          <a:cs typeface="Arial" panose="020B0604020202020204" pitchFamily="34" charset="0"/>
                        </a:rPr>
                        <a:t>Soil–stainless steel</a:t>
                      </a:r>
                    </a:p>
                  </a:txBody>
                  <a:tcPr marL="0" marR="0" marT="0" marB="0" anchor="ctr"/>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10°C–17°C</a:t>
                      </a:r>
                    </a:p>
                  </a:txBody>
                  <a:tcPr marL="0" marR="0" marT="0" marB="0" anchor="ctr"/>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−260 mV</a:t>
                      </a:r>
                    </a:p>
                  </a:txBody>
                  <a:tcPr marL="0" marR="0" marT="0" marB="0" anchor="ctr"/>
                </a:tc>
                <a:tc gridSpan="2">
                  <a:txBody>
                    <a:bodyPr/>
                    <a:lstStyle/>
                    <a:p>
                      <a:pPr latinLnBrk="0">
                        <a:lnSpc>
                          <a:spcPct val="100000"/>
                        </a:lnSpc>
                      </a:pPr>
                      <a:r>
                        <a:rPr lang="en-GB" sz="1600" dirty="0">
                          <a:effectLst/>
                          <a:latin typeface="Arial" panose="020B0604020202020204" pitchFamily="34" charset="0"/>
                          <a:cs typeface="Arial" panose="020B0604020202020204" pitchFamily="34" charset="0"/>
                        </a:rPr>
                        <a:t>Soil, Stainless steel diameter</a:t>
                      </a:r>
                    </a:p>
                  </a:txBody>
                  <a:tcPr marL="0" marR="0" marT="0" marB="0" anchor="ctr"/>
                </a:tc>
                <a:tc hMerge="1">
                  <a:txBody>
                    <a:bodyPr/>
                    <a:lstStyle/>
                    <a:p>
                      <a:pPr latinLnBrk="1"/>
                      <a:endParaRPr lang="ko-KR" altLang="en-US"/>
                    </a:p>
                  </a:txBody>
                  <a:tcPr/>
                </a:tc>
                <a:extLst>
                  <a:ext uri="{0D108BD9-81ED-4DB2-BD59-A6C34878D82A}">
                    <a16:rowId xmlns:a16="http://schemas.microsoft.com/office/drawing/2014/main" val="2717309797"/>
                  </a:ext>
                </a:extLst>
              </a:tr>
              <a:tr h="604732">
                <a:tc>
                  <a:txBody>
                    <a:bodyPr/>
                    <a:lstStyle/>
                    <a:p>
                      <a:pPr algn="l" latinLnBrk="0">
                        <a:lnSpc>
                          <a:spcPct val="100000"/>
                        </a:lnSpc>
                      </a:pPr>
                      <a:r>
                        <a:rPr lang="en-GB" sz="1600" spc="-25" dirty="0">
                          <a:effectLst/>
                          <a:latin typeface="Arial" panose="020B0604020202020204" pitchFamily="34" charset="0"/>
                          <a:cs typeface="Arial" panose="020B0604020202020204" pitchFamily="34" charset="0"/>
                        </a:rPr>
                        <a:t>Stainless steel–Ice–Stainless steel</a:t>
                      </a:r>
                      <a:endParaRPr lang="en-GB" sz="1600" dirty="0">
                        <a:effectLst/>
                        <a:latin typeface="Arial" panose="020B0604020202020204" pitchFamily="34" charset="0"/>
                        <a:cs typeface="Arial" panose="020B0604020202020204" pitchFamily="34" charset="0"/>
                      </a:endParaRPr>
                    </a:p>
                  </a:txBody>
                  <a:tcPr marL="0" marR="0" marT="0" marB="0" anchor="ctr"/>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0°C–23°C</a:t>
                      </a:r>
                    </a:p>
                  </a:txBody>
                  <a:tcPr marL="0" marR="0" marT="0" marB="0" anchor="ctr"/>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−250 mV</a:t>
                      </a:r>
                    </a:p>
                  </a:txBody>
                  <a:tcPr marL="0" marR="0" marT="0" marB="0" anchor="ctr"/>
                </a:tc>
                <a:tc gridSpan="2">
                  <a:txBody>
                    <a:bodyPr/>
                    <a:lstStyle/>
                    <a:p>
                      <a:pPr latinLnBrk="0">
                        <a:lnSpc>
                          <a:spcPct val="100000"/>
                        </a:lnSpc>
                      </a:pPr>
                      <a:r>
                        <a:rPr lang="en-GB" sz="1600" dirty="0">
                          <a:effectLst/>
                          <a:latin typeface="Arial" panose="020B0604020202020204" pitchFamily="34" charset="0"/>
                          <a:cs typeface="Arial" panose="020B0604020202020204" pitchFamily="34" charset="0"/>
                        </a:rPr>
                        <a:t>Stainless steel container, ice, Stainless steel lid</a:t>
                      </a:r>
                    </a:p>
                  </a:txBody>
                  <a:tcPr marL="0" marR="0" marT="0" marB="0" anchor="ctr"/>
                </a:tc>
                <a:tc hMerge="1">
                  <a:txBody>
                    <a:bodyPr/>
                    <a:lstStyle/>
                    <a:p>
                      <a:pPr latinLnBrk="1"/>
                      <a:endParaRPr lang="ko-KR" altLang="en-US"/>
                    </a:p>
                  </a:txBody>
                  <a:tcPr/>
                </a:tc>
                <a:extLst>
                  <a:ext uri="{0D108BD9-81ED-4DB2-BD59-A6C34878D82A}">
                    <a16:rowId xmlns:a16="http://schemas.microsoft.com/office/drawing/2014/main" val="775733534"/>
                  </a:ext>
                </a:extLst>
              </a:tr>
              <a:tr h="444609">
                <a:tc>
                  <a:txBody>
                    <a:bodyPr/>
                    <a:lstStyle/>
                    <a:p>
                      <a:pPr algn="l" latinLnBrk="0">
                        <a:lnSpc>
                          <a:spcPct val="100000"/>
                        </a:lnSpc>
                      </a:pPr>
                      <a:r>
                        <a:rPr lang="en-GB" sz="1600" dirty="0">
                          <a:effectLst/>
                          <a:latin typeface="Arial" panose="020B0604020202020204" pitchFamily="34" charset="0"/>
                          <a:cs typeface="Arial" panose="020B0604020202020204" pitchFamily="34" charset="0"/>
                        </a:rPr>
                        <a:t>Stone–Ice–Stainless steel</a:t>
                      </a:r>
                    </a:p>
                  </a:txBody>
                  <a:tcPr marL="0" marR="0" marT="0" marB="0" anchor="ctr"/>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low T–high T</a:t>
                      </a:r>
                    </a:p>
                  </a:txBody>
                  <a:tcPr marL="0" marR="0" marT="0" marB="0" anchor="ctr"/>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−221 mV</a:t>
                      </a:r>
                    </a:p>
                  </a:txBody>
                  <a:tcPr marL="0" marR="0" marT="0" marB="0" anchor="ctr"/>
                </a:tc>
                <a:tc gridSpan="2">
                  <a:txBody>
                    <a:bodyPr/>
                    <a:lstStyle/>
                    <a:p>
                      <a:pPr latinLnBrk="0">
                        <a:lnSpc>
                          <a:spcPct val="100000"/>
                        </a:lnSpc>
                      </a:pPr>
                      <a:r>
                        <a:rPr lang="en-GB" sz="1600" spc="-50" dirty="0">
                          <a:effectLst/>
                          <a:latin typeface="Arial" panose="020B0604020202020204" pitchFamily="34" charset="0"/>
                          <a:cs typeface="Arial" panose="020B0604020202020204" pitchFamily="34" charset="0"/>
                        </a:rPr>
                        <a:t>Stone plate, Ice , Stainless steel</a:t>
                      </a:r>
                      <a:endParaRPr lang="en-GB" sz="1600" dirty="0">
                        <a:effectLst/>
                        <a:latin typeface="Arial" panose="020B0604020202020204" pitchFamily="34" charset="0"/>
                        <a:cs typeface="Arial" panose="020B0604020202020204" pitchFamily="34" charset="0"/>
                      </a:endParaRPr>
                    </a:p>
                  </a:txBody>
                  <a:tcPr marL="0" marR="0" marT="0" marB="0" anchor="ctr"/>
                </a:tc>
                <a:tc hMerge="1">
                  <a:txBody>
                    <a:bodyPr/>
                    <a:lstStyle/>
                    <a:p>
                      <a:pPr latinLnBrk="1"/>
                      <a:endParaRPr lang="ko-KR" altLang="en-US"/>
                    </a:p>
                  </a:txBody>
                  <a:tcPr/>
                </a:tc>
                <a:extLst>
                  <a:ext uri="{0D108BD9-81ED-4DB2-BD59-A6C34878D82A}">
                    <a16:rowId xmlns:a16="http://schemas.microsoft.com/office/drawing/2014/main" val="554284652"/>
                  </a:ext>
                </a:extLst>
              </a:tr>
              <a:tr h="302367">
                <a:tc>
                  <a:txBody>
                    <a:bodyPr/>
                    <a:lstStyle/>
                    <a:p>
                      <a:pPr algn="l" latinLnBrk="0">
                        <a:lnSpc>
                          <a:spcPct val="100000"/>
                        </a:lnSpc>
                      </a:pPr>
                      <a:r>
                        <a:rPr lang="en-GB" sz="1600" dirty="0">
                          <a:effectLst/>
                          <a:latin typeface="Arial" panose="020B0604020202020204" pitchFamily="34" charset="0"/>
                          <a:cs typeface="Arial" panose="020B0604020202020204" pitchFamily="34" charset="0"/>
                        </a:rPr>
                        <a:t>Ice</a:t>
                      </a:r>
                    </a:p>
                  </a:txBody>
                  <a:tcPr marL="0" marR="0" marT="0" marB="0" anchor="ctr"/>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low T–high T</a:t>
                      </a:r>
                    </a:p>
                  </a:txBody>
                  <a:tcPr marL="0" marR="0" marT="0" marB="0" anchor="ctr"/>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−73.2 mV</a:t>
                      </a:r>
                    </a:p>
                  </a:txBody>
                  <a:tcPr marL="0" marR="0" marT="0" marB="0" anchor="ctr"/>
                </a:tc>
                <a:tc gridSpan="2">
                  <a:txBody>
                    <a:bodyPr/>
                    <a:lstStyle/>
                    <a:p>
                      <a:pPr latinLnBrk="0">
                        <a:lnSpc>
                          <a:spcPct val="100000"/>
                        </a:lnSpc>
                      </a:pPr>
                      <a:r>
                        <a:rPr lang="en-GB" sz="1600" spc="-50" dirty="0">
                          <a:effectLst/>
                          <a:latin typeface="Arial" panose="020B0604020202020204" pitchFamily="34" charset="0"/>
                          <a:cs typeface="Arial" panose="020B0604020202020204" pitchFamily="34" charset="0"/>
                        </a:rPr>
                        <a:t>Ice</a:t>
                      </a:r>
                      <a:endParaRPr lang="en-GB" sz="1600" dirty="0">
                        <a:effectLst/>
                        <a:latin typeface="Arial" panose="020B0604020202020204" pitchFamily="34" charset="0"/>
                        <a:cs typeface="Arial" panose="020B0604020202020204" pitchFamily="34" charset="0"/>
                      </a:endParaRPr>
                    </a:p>
                  </a:txBody>
                  <a:tcPr marL="0" marR="0" marT="0" marB="0" anchor="ctr"/>
                </a:tc>
                <a:tc hMerge="1">
                  <a:txBody>
                    <a:bodyPr/>
                    <a:lstStyle/>
                    <a:p>
                      <a:pPr latinLnBrk="1"/>
                      <a:endParaRPr lang="ko-KR" altLang="en-US"/>
                    </a:p>
                  </a:txBody>
                  <a:tcPr/>
                </a:tc>
                <a:extLst>
                  <a:ext uri="{0D108BD9-81ED-4DB2-BD59-A6C34878D82A}">
                    <a16:rowId xmlns:a16="http://schemas.microsoft.com/office/drawing/2014/main" val="3774109770"/>
                  </a:ext>
                </a:extLst>
              </a:tr>
              <a:tr h="604732">
                <a:tc>
                  <a:txBody>
                    <a:bodyPr/>
                    <a:lstStyle/>
                    <a:p>
                      <a:pPr algn="l" latinLnBrk="0">
                        <a:lnSpc>
                          <a:spcPct val="100000"/>
                        </a:lnSpc>
                      </a:pPr>
                      <a:r>
                        <a:rPr lang="en-GB" sz="1600" spc="-25" dirty="0">
                          <a:effectLst/>
                          <a:latin typeface="Arial" panose="020B0604020202020204" pitchFamily="34" charset="0"/>
                          <a:cs typeface="Arial" panose="020B0604020202020204" pitchFamily="34" charset="0"/>
                        </a:rPr>
                        <a:t>Stainless steel–Ice–stainless steel</a:t>
                      </a:r>
                      <a:endParaRPr lang="en-GB" sz="1600" dirty="0">
                        <a:effectLst/>
                        <a:latin typeface="Arial" panose="020B0604020202020204" pitchFamily="34" charset="0"/>
                        <a:cs typeface="Arial" panose="020B0604020202020204" pitchFamily="34" charset="0"/>
                      </a:endParaRPr>
                    </a:p>
                  </a:txBody>
                  <a:tcPr marL="0" marR="0" marT="0" marB="0" anchor="ctr"/>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0°C–50°C</a:t>
                      </a:r>
                    </a:p>
                  </a:txBody>
                  <a:tcPr marL="0" marR="0" marT="0" marB="0" anchor="ctr"/>
                </a:tc>
                <a:tc>
                  <a:txBody>
                    <a:bodyPr/>
                    <a:lstStyle/>
                    <a:p>
                      <a:pPr algn="ctr" latinLnBrk="0">
                        <a:lnSpc>
                          <a:spcPct val="100000"/>
                        </a:lnSpc>
                      </a:pPr>
                      <a:r>
                        <a:rPr lang="en-GB" sz="1600" dirty="0">
                          <a:effectLst/>
                          <a:latin typeface="Arial" panose="020B0604020202020204" pitchFamily="34" charset="0"/>
                          <a:cs typeface="Arial" panose="020B0604020202020204" pitchFamily="34" charset="0"/>
                        </a:rPr>
                        <a:t>−60 mV</a:t>
                      </a:r>
                    </a:p>
                  </a:txBody>
                  <a:tcPr marL="0" marR="0" marT="0" marB="0" anchor="ctr"/>
                </a:tc>
                <a:tc gridSpan="2">
                  <a:txBody>
                    <a:bodyPr/>
                    <a:lstStyle/>
                    <a:p>
                      <a:pPr latinLnBrk="0">
                        <a:lnSpc>
                          <a:spcPct val="100000"/>
                        </a:lnSpc>
                      </a:pPr>
                      <a:r>
                        <a:rPr lang="en-GB" sz="1600" dirty="0">
                          <a:effectLst/>
                          <a:latin typeface="Arial" panose="020B0604020202020204" pitchFamily="34" charset="0"/>
                          <a:cs typeface="Arial" panose="020B0604020202020204" pitchFamily="34" charset="0"/>
                        </a:rPr>
                        <a:t>Stainless steel container, Ice, Stainless steel lid</a:t>
                      </a:r>
                    </a:p>
                  </a:txBody>
                  <a:tcPr marL="0" marR="0" marT="0" marB="0" anchor="ctr"/>
                </a:tc>
                <a:tc hMerge="1">
                  <a:txBody>
                    <a:bodyPr/>
                    <a:lstStyle/>
                    <a:p>
                      <a:pPr latinLnBrk="1"/>
                      <a:endParaRPr lang="ko-KR" altLang="en-US"/>
                    </a:p>
                  </a:txBody>
                  <a:tcPr/>
                </a:tc>
                <a:extLst>
                  <a:ext uri="{0D108BD9-81ED-4DB2-BD59-A6C34878D82A}">
                    <a16:rowId xmlns:a16="http://schemas.microsoft.com/office/drawing/2014/main" val="4267052820"/>
                  </a:ext>
                </a:extLst>
              </a:tr>
            </a:tbl>
          </a:graphicData>
        </a:graphic>
      </p:graphicFrame>
      <p:sp>
        <p:nvSpPr>
          <p:cNvPr id="6" name="슬라이드 번호 개체 틀 5">
            <a:extLst>
              <a:ext uri="{FF2B5EF4-FFF2-40B4-BE49-F238E27FC236}">
                <a16:creationId xmlns:a16="http://schemas.microsoft.com/office/drawing/2014/main" id="{3856EA18-92A7-4FD1-AEA9-417102ADBBFC}"/>
              </a:ext>
            </a:extLst>
          </p:cNvPr>
          <p:cNvSpPr>
            <a:spLocks noGrp="1"/>
          </p:cNvSpPr>
          <p:nvPr>
            <p:ph type="sldNum" sz="quarter" idx="12"/>
          </p:nvPr>
        </p:nvSpPr>
        <p:spPr/>
        <p:txBody>
          <a:bodyPr/>
          <a:lstStyle/>
          <a:p>
            <a:fld id="{836B6DB3-44B8-41C4-A846-21F6C6172237}" type="slidenum">
              <a:rPr lang="ko-KR" altLang="en-US" smtClean="0"/>
              <a:t>8</a:t>
            </a:fld>
            <a:endParaRPr lang="ko-KR" altLang="en-US"/>
          </a:p>
        </p:txBody>
      </p:sp>
      <p:sp>
        <p:nvSpPr>
          <p:cNvPr id="12" name="TextBox 11">
            <a:extLst>
              <a:ext uri="{FF2B5EF4-FFF2-40B4-BE49-F238E27FC236}">
                <a16:creationId xmlns:a16="http://schemas.microsoft.com/office/drawing/2014/main" id="{67197C49-7A96-4E42-AB70-90AC714B95B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ko-KR" altLang="en-US" dirty="0">
              <a:ea typeface="맑은 고딕"/>
            </a:endParaRPr>
          </a:p>
        </p:txBody>
      </p:sp>
    </p:spTree>
    <p:extLst>
      <p:ext uri="{BB962C8B-B14F-4D97-AF65-F5344CB8AC3E}">
        <p14:creationId xmlns:p14="http://schemas.microsoft.com/office/powerpoint/2010/main" val="141194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4" descr="텍스트, 다른, 장치이(가) 표시된 사진&#10;&#10;자동 생성된 설명">
            <a:extLst>
              <a:ext uri="{FF2B5EF4-FFF2-40B4-BE49-F238E27FC236}">
                <a16:creationId xmlns:a16="http://schemas.microsoft.com/office/drawing/2014/main" id="{8071D185-9FA8-45CE-BA6D-0B7BAB193932}"/>
              </a:ext>
            </a:extLst>
          </p:cNvPr>
          <p:cNvPicPr>
            <a:picLocks noGrp="1" noChangeAspect="1"/>
          </p:cNvPicPr>
          <p:nvPr>
            <p:ph idx="1"/>
          </p:nvPr>
        </p:nvPicPr>
        <p:blipFill>
          <a:blip r:embed="rId2"/>
          <a:stretch>
            <a:fillRect/>
          </a:stretch>
        </p:blipFill>
        <p:spPr>
          <a:xfrm>
            <a:off x="2126626" y="1625900"/>
            <a:ext cx="6464037" cy="2287708"/>
          </a:xfrm>
        </p:spPr>
      </p:pic>
      <p:sp>
        <p:nvSpPr>
          <p:cNvPr id="8" name="슬라이드 번호 개체 틀 7">
            <a:extLst>
              <a:ext uri="{FF2B5EF4-FFF2-40B4-BE49-F238E27FC236}">
                <a16:creationId xmlns:a16="http://schemas.microsoft.com/office/drawing/2014/main" id="{61E76770-7E42-4A8F-B8B7-49B39BFC7313}"/>
              </a:ext>
            </a:extLst>
          </p:cNvPr>
          <p:cNvSpPr>
            <a:spLocks noGrp="1"/>
          </p:cNvSpPr>
          <p:nvPr>
            <p:ph type="sldNum" sz="quarter" idx="12"/>
          </p:nvPr>
        </p:nvSpPr>
        <p:spPr/>
        <p:txBody>
          <a:bodyPr/>
          <a:lstStyle/>
          <a:p>
            <a:fld id="{836B6DB3-44B8-41C4-A846-21F6C6172237}" type="slidenum">
              <a:rPr lang="ko-KR" altLang="en-US" smtClean="0"/>
              <a:t>9</a:t>
            </a:fld>
            <a:endParaRPr lang="ko-KR" altLang="en-US"/>
          </a:p>
        </p:txBody>
      </p:sp>
      <p:sp>
        <p:nvSpPr>
          <p:cNvPr id="5" name="TextBox 4">
            <a:extLst>
              <a:ext uri="{FF2B5EF4-FFF2-40B4-BE49-F238E27FC236}">
                <a16:creationId xmlns:a16="http://schemas.microsoft.com/office/drawing/2014/main" id="{27AFF18D-1387-48D0-868B-9D5FB9AF8DF7}"/>
              </a:ext>
            </a:extLst>
          </p:cNvPr>
          <p:cNvSpPr txBox="1"/>
          <p:nvPr/>
        </p:nvSpPr>
        <p:spPr>
          <a:xfrm>
            <a:off x="-918030" y="4259596"/>
            <a:ext cx="12553347" cy="14357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spcBef>
                <a:spcPts val="1000"/>
              </a:spcBef>
              <a:buFont typeface="Arial" panose="020B0604020202020204" pitchFamily="34" charset="0"/>
            </a:pPr>
            <a:r>
              <a:rPr lang="en-GB" altLang="ko-KR" sz="2800" b="1" dirty="0">
                <a:latin typeface="Times New Roman" panose="02020603050405020304" pitchFamily="18" charset="0"/>
                <a:ea typeface="+mn-lt"/>
                <a:cs typeface="Times New Roman" panose="02020603050405020304" pitchFamily="18" charset="0"/>
              </a:rPr>
              <a:t>Figure 3. Positive temperature polarity experiment </a:t>
            </a:r>
          </a:p>
          <a:p>
            <a:pPr marL="457200" indent="-457200" algn="ctr">
              <a:lnSpc>
                <a:spcPct val="150000"/>
              </a:lnSpc>
              <a:spcBef>
                <a:spcPts val="1000"/>
              </a:spcBef>
              <a:buFont typeface="Arial" panose="020B0604020202020204" pitchFamily="34" charset="0"/>
              <a:buAutoNum type="alphaLcParenBoth"/>
            </a:pPr>
            <a:r>
              <a:rPr lang="en-GB" altLang="ko-KR" sz="2800" dirty="0">
                <a:latin typeface="Times New Roman" panose="02020603050405020304" pitchFamily="18" charset="0"/>
                <a:ea typeface="+mn-lt"/>
                <a:cs typeface="Times New Roman" panose="02020603050405020304" pitchFamily="18" charset="0"/>
              </a:rPr>
              <a:t>Water / </a:t>
            </a:r>
            <a:r>
              <a:rPr lang="en-GB" altLang="ko-KR" sz="2800" b="1" dirty="0">
                <a:latin typeface="Times New Roman" panose="02020603050405020304" pitchFamily="18" charset="0"/>
                <a:ea typeface="+mn-lt"/>
                <a:cs typeface="Times New Roman" panose="02020603050405020304" pitchFamily="18" charset="0"/>
              </a:rPr>
              <a:t>(b) </a:t>
            </a:r>
            <a:r>
              <a:rPr lang="en-GB" altLang="ko-KR" sz="2800" dirty="0">
                <a:latin typeface="Times New Roman" panose="02020603050405020304" pitchFamily="18" charset="0"/>
                <a:ea typeface="+mn-lt"/>
                <a:cs typeface="Times New Roman" panose="02020603050405020304" pitchFamily="18" charset="0"/>
              </a:rPr>
              <a:t>Water from melted snow (978 mV) /</a:t>
            </a:r>
            <a:r>
              <a:rPr lang="en-GB" altLang="ko-KR" sz="2800" b="1" dirty="0">
                <a:latin typeface="Times New Roman" panose="02020603050405020304" pitchFamily="18" charset="0"/>
                <a:ea typeface="+mn-lt"/>
                <a:cs typeface="Times New Roman" panose="02020603050405020304" pitchFamily="18" charset="0"/>
              </a:rPr>
              <a:t> (c) </a:t>
            </a:r>
            <a:r>
              <a:rPr lang="en-GB" altLang="ko-KR" sz="2800" dirty="0">
                <a:latin typeface="Times New Roman" panose="02020603050405020304" pitchFamily="18" charset="0"/>
                <a:ea typeface="+mn-lt"/>
                <a:cs typeface="Times New Roman" panose="02020603050405020304" pitchFamily="18" charset="0"/>
              </a:rPr>
              <a:t>Snow (864 mV)</a:t>
            </a:r>
          </a:p>
        </p:txBody>
      </p:sp>
      <p:sp>
        <p:nvSpPr>
          <p:cNvPr id="6" name="제목 1">
            <a:extLst>
              <a:ext uri="{FF2B5EF4-FFF2-40B4-BE49-F238E27FC236}">
                <a16:creationId xmlns:a16="http://schemas.microsoft.com/office/drawing/2014/main" id="{D88CDCF1-6C6B-44EC-8E42-5849D796D174}"/>
              </a:ext>
            </a:extLst>
          </p:cNvPr>
          <p:cNvSpPr txBox="1">
            <a:spLocks/>
          </p:cNvSpPr>
          <p:nvPr/>
        </p:nvSpPr>
        <p:spPr>
          <a:xfrm>
            <a:off x="344384" y="662700"/>
            <a:ext cx="10889411" cy="477299"/>
          </a:xfrm>
          <a:prstGeom prst="rect">
            <a:avLst/>
          </a:prstGeom>
        </p:spPr>
        <p:txBody>
          <a:bodyPr vert="horz" lIns="91440" tIns="45720" rIns="91440" bIns="45720" rtlCol="0" anchor="t">
            <a:normAutofit fontScale="25000" lnSpcReduction="20000"/>
          </a:bodyPr>
          <a:lstStyle>
            <a:lvl1pPr algn="l" defTabSz="457200" rtl="0" eaLnBrk="1" latinLnBrk="1" hangingPunct="1">
              <a:spcBef>
                <a:spcPct val="0"/>
              </a:spcBef>
              <a:buNone/>
              <a:defRPr sz="3600" kern="1200">
                <a:solidFill>
                  <a:schemeClr val="accent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pPr>
              <a:lnSpc>
                <a:spcPct val="150000"/>
              </a:lnSpc>
            </a:pPr>
            <a:r>
              <a:rPr lang="en-GB" altLang="ko-KR" sz="12800" b="1" dirty="0">
                <a:latin typeface="Times New Roman" panose="02020603050405020304" pitchFamily="18" charset="0"/>
                <a:ea typeface="+mj-lt"/>
                <a:cs typeface="Times New Roman" panose="02020603050405020304" pitchFamily="18" charset="0"/>
              </a:rPr>
              <a:t>2.1 Positive temperature polarity experiment</a:t>
            </a:r>
            <a:r>
              <a:rPr lang="ko-KR" altLang="en-US" sz="12800" dirty="0">
                <a:latin typeface="Times New Roman" panose="02020603050405020304" pitchFamily="18" charset="0"/>
                <a:ea typeface="+mj-lt"/>
                <a:cs typeface="Times New Roman" panose="02020603050405020304" pitchFamily="18" charset="0"/>
              </a:rPr>
              <a:t> </a:t>
            </a:r>
            <a:br>
              <a:rPr lang="en-GB" altLang="ko-KR" sz="4000" b="1" dirty="0">
                <a:ea typeface="+mj-lt"/>
                <a:cs typeface="+mj-lt"/>
              </a:rPr>
            </a:br>
            <a:br>
              <a:rPr lang="en-GB" altLang="ko-KR" sz="4000" b="1" dirty="0">
                <a:ea typeface="+mj-lt"/>
                <a:cs typeface="+mj-lt"/>
              </a:rPr>
            </a:br>
            <a:br>
              <a:rPr lang="en-GB" altLang="ko-KR" sz="4000" b="1" dirty="0">
                <a:ea typeface="+mj-lt"/>
                <a:cs typeface="+mj-lt"/>
              </a:rPr>
            </a:br>
            <a:r>
              <a:rPr lang="en-GB" altLang="ko-KR" sz="4000" b="1" dirty="0">
                <a:ea typeface="+mj-lt"/>
                <a:cs typeface="+mj-lt"/>
              </a:rPr>
              <a:t>   </a:t>
            </a:r>
            <a:r>
              <a:rPr lang="en-GB" altLang="ko-KR" sz="4000" b="1" dirty="0">
                <a:latin typeface="Times New Roman" panose="02020603050405020304" pitchFamily="18" charset="0"/>
                <a:ea typeface="+mj-lt"/>
                <a:cs typeface="Times New Roman" panose="02020603050405020304" pitchFamily="18" charset="0"/>
              </a:rPr>
              <a:t> </a:t>
            </a:r>
            <a:endParaRPr lang="ko-KR" sz="4000" dirty="0">
              <a:latin typeface="Times New Roman" panose="02020603050405020304" pitchFamily="18" charset="0"/>
              <a:ea typeface="맑은 고딕"/>
              <a:cs typeface="Times New Roman" panose="02020603050405020304" pitchFamily="18" charset="0"/>
            </a:endParaRPr>
          </a:p>
          <a:p>
            <a:endParaRPr lang="ko-KR" altLang="en-US" dirty="0">
              <a:ea typeface="맑은 고딕"/>
            </a:endParaRPr>
          </a:p>
        </p:txBody>
      </p:sp>
      <p:sp>
        <p:nvSpPr>
          <p:cNvPr id="9" name="제목 1">
            <a:extLst>
              <a:ext uri="{FF2B5EF4-FFF2-40B4-BE49-F238E27FC236}">
                <a16:creationId xmlns:a16="http://schemas.microsoft.com/office/drawing/2014/main" id="{F12636C5-869E-4DB9-8396-8AB2418DF839}"/>
              </a:ext>
            </a:extLst>
          </p:cNvPr>
          <p:cNvSpPr txBox="1">
            <a:spLocks/>
          </p:cNvSpPr>
          <p:nvPr/>
        </p:nvSpPr>
        <p:spPr>
          <a:xfrm>
            <a:off x="191458" y="129483"/>
            <a:ext cx="10515600" cy="419790"/>
          </a:xfrm>
          <a:prstGeom prst="rect">
            <a:avLst/>
          </a:prstGeom>
        </p:spPr>
        <p:txBody>
          <a:bodyPr vert="horz" lIns="91440" tIns="45720" rIns="91440" bIns="45720" rtlCol="0" anchor="t">
            <a:noAutofit/>
          </a:bodyPr>
          <a:lstStyle>
            <a:lvl1pPr algn="l" defTabSz="457200" rtl="0" eaLnBrk="1" latinLnBrk="1" hangingPunct="1">
              <a:spcBef>
                <a:spcPct val="0"/>
              </a:spcBef>
              <a:buNone/>
              <a:defRPr sz="3600" kern="1200">
                <a:solidFill>
                  <a:schemeClr val="accent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r>
              <a:rPr lang="en-GB" altLang="ko-KR" sz="4000" b="1" dirty="0">
                <a:latin typeface="Times New Roman" panose="02020603050405020304" pitchFamily="18" charset="0"/>
                <a:ea typeface="+mj-lt"/>
                <a:cs typeface="Times New Roman" panose="02020603050405020304" pitchFamily="18" charset="0"/>
              </a:rPr>
              <a:t>2. Thermoelectric effect experiment</a:t>
            </a:r>
            <a:endParaRPr lang="ko-K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421026"/>
      </p:ext>
    </p:extLst>
  </p:cSld>
  <p:clrMapOvr>
    <a:masterClrMapping/>
  </p:clrMapOvr>
</p:sld>
</file>

<file path=ppt/theme/theme1.xml><?xml version="1.0" encoding="utf-8"?>
<a:theme xmlns:a="http://schemas.openxmlformats.org/drawingml/2006/main" name="패싯">
  <a:themeElements>
    <a:clrScheme name="패싯">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패싯">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패싯">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TM02900688[[fn=패싯]]</Template>
  <TotalTime>1335</TotalTime>
  <Words>1986</Words>
  <Application>Microsoft Office PowerPoint</Application>
  <PresentationFormat>와이드스크린</PresentationFormat>
  <Paragraphs>246</Paragraphs>
  <Slides>24</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24</vt:i4>
      </vt:variant>
    </vt:vector>
  </HeadingPairs>
  <TitlesOfParts>
    <vt:vector size="31" baseType="lpstr">
      <vt:lpstr>HY그래픽M</vt:lpstr>
      <vt:lpstr>맑은 고딕</vt:lpstr>
      <vt:lpstr>Arial</vt:lpstr>
      <vt:lpstr>Times New Roman</vt:lpstr>
      <vt:lpstr>Trebuchet MS</vt:lpstr>
      <vt:lpstr>Wingdings 3</vt:lpstr>
      <vt:lpstr>패싯</vt:lpstr>
      <vt:lpstr>  Electromotive Force Generated in All Materials under Temperature Difference   (https://doi.org/10.21203/rs.3.rs-1137728/v2)  </vt:lpstr>
      <vt:lpstr>Contents</vt:lpstr>
      <vt:lpstr>1. Introduction</vt:lpstr>
      <vt:lpstr>2. Thermoelectric effect experiment</vt:lpstr>
      <vt:lpstr>2. Thermoelectric effect experiment</vt:lpstr>
      <vt:lpstr> 2.1 Negative temperature polarity experiment       </vt:lpstr>
      <vt:lpstr>2.1 Negative temperature polarity experiment         </vt:lpstr>
      <vt:lpstr>Table1. Data of negative temperature polarity experiment  </vt:lpstr>
      <vt:lpstr>PowerPoint 프레젠테이션</vt:lpstr>
      <vt:lpstr>Table 2. Data of positive temperature polarity experiment</vt:lpstr>
      <vt:lpstr>3. The cause of triboelectricity is the      temperature difference caused by friction heat   </vt:lpstr>
      <vt:lpstr>PowerPoint 프레젠테이션</vt:lpstr>
      <vt:lpstr>4. The cause of the strong magnetic field      when sunspots occur   </vt:lpstr>
      <vt:lpstr>4. The cause of the strong magnetic field     when sunspots occur </vt:lpstr>
      <vt:lpstr>5. Causes of Earth's Magnetism</vt:lpstr>
      <vt:lpstr>5. Causes of Earth's Magnetism</vt:lpstr>
      <vt:lpstr>5. Causes of Earth's Magnetism</vt:lpstr>
      <vt:lpstr>6. Evidence that a temperature difference      creates an electromotive force</vt:lpstr>
      <vt:lpstr>6. Evidence that a temperature difference creates an  electromotive force     </vt:lpstr>
      <vt:lpstr>PowerPoint 프레젠테이션</vt:lpstr>
      <vt:lpstr>7. Discussion  </vt:lpstr>
      <vt:lpstr>PowerPoint 프레젠테이션</vt:lpstr>
      <vt:lpstr>Reference</vt:lpstr>
      <vt:lpstr> Thank you very much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
  <cp:lastModifiedBy>Kim Joo</cp:lastModifiedBy>
  <cp:revision>559</cp:revision>
  <cp:lastPrinted>2022-03-06T15:35:21Z</cp:lastPrinted>
  <dcterms:created xsi:type="dcterms:W3CDTF">2022-02-25T04:52:38Z</dcterms:created>
  <dcterms:modified xsi:type="dcterms:W3CDTF">2022-03-16T17:17:32Z</dcterms:modified>
</cp:coreProperties>
</file>